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Lst>
  <p:notesMasterIdLst>
    <p:notesMasterId r:id="rId287"/>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531"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32" r:id="rId188"/>
    <p:sldId id="433" r:id="rId189"/>
    <p:sldId id="434" r:id="rId190"/>
    <p:sldId id="435" r:id="rId191"/>
    <p:sldId id="436" r:id="rId192"/>
    <p:sldId id="437" r:id="rId193"/>
    <p:sldId id="438" r:id="rId194"/>
    <p:sldId id="439" r:id="rId195"/>
    <p:sldId id="440" r:id="rId196"/>
    <p:sldId id="441" r:id="rId197"/>
    <p:sldId id="442"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494" r:id="rId250"/>
    <p:sldId id="495" r:id="rId251"/>
    <p:sldId id="496" r:id="rId252"/>
    <p:sldId id="497" r:id="rId253"/>
    <p:sldId id="498" r:id="rId254"/>
    <p:sldId id="499" r:id="rId255"/>
    <p:sldId id="500" r:id="rId256"/>
    <p:sldId id="501" r:id="rId257"/>
    <p:sldId id="502" r:id="rId258"/>
    <p:sldId id="503" r:id="rId259"/>
    <p:sldId id="504" r:id="rId260"/>
    <p:sldId id="505" r:id="rId261"/>
    <p:sldId id="506" r:id="rId262"/>
    <p:sldId id="507" r:id="rId263"/>
    <p:sldId id="508" r:id="rId264"/>
    <p:sldId id="509" r:id="rId265"/>
    <p:sldId id="510" r:id="rId266"/>
    <p:sldId id="511" r:id="rId267"/>
    <p:sldId id="512" r:id="rId268"/>
    <p:sldId id="513" r:id="rId269"/>
    <p:sldId id="514" r:id="rId270"/>
    <p:sldId id="515" r:id="rId271"/>
    <p:sldId id="516" r:id="rId272"/>
    <p:sldId id="517" r:id="rId273"/>
    <p:sldId id="518" r:id="rId274"/>
    <p:sldId id="519" r:id="rId275"/>
    <p:sldId id="520" r:id="rId276"/>
    <p:sldId id="521" r:id="rId277"/>
    <p:sldId id="522" r:id="rId278"/>
    <p:sldId id="523" r:id="rId279"/>
    <p:sldId id="524" r:id="rId280"/>
    <p:sldId id="525" r:id="rId281"/>
    <p:sldId id="526" r:id="rId282"/>
    <p:sldId id="527" r:id="rId283"/>
    <p:sldId id="528" r:id="rId284"/>
    <p:sldId id="529" r:id="rId285"/>
    <p:sldId id="530" r:id="rId2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66" y="28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205" Type="http://schemas.openxmlformats.org/officeDocument/2006/relationships/slide" Target="slides/slide194.xml"/><Relationship Id="rId226" Type="http://schemas.openxmlformats.org/officeDocument/2006/relationships/slide" Target="slides/slide215.xml"/><Relationship Id="rId247" Type="http://schemas.openxmlformats.org/officeDocument/2006/relationships/slide" Target="slides/slide236.xml"/><Relationship Id="rId107" Type="http://schemas.openxmlformats.org/officeDocument/2006/relationships/slide" Target="slides/slide96.xml"/><Relationship Id="rId268" Type="http://schemas.openxmlformats.org/officeDocument/2006/relationships/slide" Target="slides/slide257.xml"/><Relationship Id="rId289" Type="http://schemas.openxmlformats.org/officeDocument/2006/relationships/viewProps" Target="viewProps.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16" Type="http://schemas.openxmlformats.org/officeDocument/2006/relationships/slide" Target="slides/slide205.xml"/><Relationship Id="rId237" Type="http://schemas.openxmlformats.org/officeDocument/2006/relationships/slide" Target="slides/slide226.xml"/><Relationship Id="rId258" Type="http://schemas.openxmlformats.org/officeDocument/2006/relationships/slide" Target="slides/slide247.xml"/><Relationship Id="rId279" Type="http://schemas.openxmlformats.org/officeDocument/2006/relationships/slide" Target="slides/slide268.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290" Type="http://schemas.openxmlformats.org/officeDocument/2006/relationships/theme" Target="theme/theme1.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92" Type="http://schemas.openxmlformats.org/officeDocument/2006/relationships/slide" Target="slides/slide181.xml"/><Relationship Id="rId206" Type="http://schemas.openxmlformats.org/officeDocument/2006/relationships/slide" Target="slides/slide195.xml"/><Relationship Id="rId227" Type="http://schemas.openxmlformats.org/officeDocument/2006/relationships/slide" Target="slides/slide216.xml"/><Relationship Id="rId248" Type="http://schemas.openxmlformats.org/officeDocument/2006/relationships/slide" Target="slides/slide237.xml"/><Relationship Id="rId269" Type="http://schemas.openxmlformats.org/officeDocument/2006/relationships/slide" Target="slides/slide258.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280" Type="http://schemas.openxmlformats.org/officeDocument/2006/relationships/slide" Target="slides/slide269.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6" Type="http://schemas.openxmlformats.org/officeDocument/2006/relationships/slideMaster" Target="slideMasters/slideMaster6.xml"/><Relationship Id="rId238" Type="http://schemas.openxmlformats.org/officeDocument/2006/relationships/slide" Target="slides/slide227.xml"/><Relationship Id="rId259" Type="http://schemas.openxmlformats.org/officeDocument/2006/relationships/slide" Target="slides/slide248.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291" Type="http://schemas.openxmlformats.org/officeDocument/2006/relationships/tableStyles" Target="tableStyles.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281" Type="http://schemas.openxmlformats.org/officeDocument/2006/relationships/slide" Target="slides/slide270.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slide" Target="slides/slide172.xml"/><Relationship Id="rId213" Type="http://schemas.openxmlformats.org/officeDocument/2006/relationships/slide" Target="slides/slide202.xml"/><Relationship Id="rId218" Type="http://schemas.openxmlformats.org/officeDocument/2006/relationships/slide" Target="slides/slide207.xml"/><Relationship Id="rId234" Type="http://schemas.openxmlformats.org/officeDocument/2006/relationships/slide" Target="slides/slide223.xml"/><Relationship Id="rId239"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18.xml"/><Relationship Id="rId250" Type="http://schemas.openxmlformats.org/officeDocument/2006/relationships/slide" Target="slides/slide239.xml"/><Relationship Id="rId255" Type="http://schemas.openxmlformats.org/officeDocument/2006/relationships/slide" Target="slides/slide244.xml"/><Relationship Id="rId271" Type="http://schemas.openxmlformats.org/officeDocument/2006/relationships/slide" Target="slides/slide260.xml"/><Relationship Id="rId276" Type="http://schemas.openxmlformats.org/officeDocument/2006/relationships/slide" Target="slides/slide265.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199" Type="http://schemas.openxmlformats.org/officeDocument/2006/relationships/slide" Target="slides/slide188.xml"/><Relationship Id="rId203" Type="http://schemas.openxmlformats.org/officeDocument/2006/relationships/slide" Target="slides/slide192.xml"/><Relationship Id="rId208" Type="http://schemas.openxmlformats.org/officeDocument/2006/relationships/slide" Target="slides/slide197.xml"/><Relationship Id="rId229" Type="http://schemas.openxmlformats.org/officeDocument/2006/relationships/slide" Target="slides/slide218.xml"/><Relationship Id="rId19" Type="http://schemas.openxmlformats.org/officeDocument/2006/relationships/slide" Target="slides/slide8.xml"/><Relationship Id="rId224" Type="http://schemas.openxmlformats.org/officeDocument/2006/relationships/slide" Target="slides/slide213.xml"/><Relationship Id="rId240" Type="http://schemas.openxmlformats.org/officeDocument/2006/relationships/slide" Target="slides/slide229.xml"/><Relationship Id="rId245" Type="http://schemas.openxmlformats.org/officeDocument/2006/relationships/slide" Target="slides/slide234.xml"/><Relationship Id="rId261" Type="http://schemas.openxmlformats.org/officeDocument/2006/relationships/slide" Target="slides/slide250.xml"/><Relationship Id="rId266" Type="http://schemas.openxmlformats.org/officeDocument/2006/relationships/slide" Target="slides/slide255.xml"/><Relationship Id="rId287" Type="http://schemas.openxmlformats.org/officeDocument/2006/relationships/notesMaster" Target="notesMasters/notesMaster1.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282" Type="http://schemas.openxmlformats.org/officeDocument/2006/relationships/slide" Target="slides/slide27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slide" Target="slides/slide178.xml"/><Relationship Id="rId219" Type="http://schemas.openxmlformats.org/officeDocument/2006/relationships/slide" Target="slides/slide208.xml"/><Relationship Id="rId3" Type="http://schemas.openxmlformats.org/officeDocument/2006/relationships/slideMaster" Target="slideMasters/slideMaster3.xml"/><Relationship Id="rId214" Type="http://schemas.openxmlformats.org/officeDocument/2006/relationships/slide" Target="slides/slide203.xml"/><Relationship Id="rId230" Type="http://schemas.openxmlformats.org/officeDocument/2006/relationships/slide" Target="slides/slide219.xml"/><Relationship Id="rId235" Type="http://schemas.openxmlformats.org/officeDocument/2006/relationships/slide" Target="slides/slide224.xml"/><Relationship Id="rId251" Type="http://schemas.openxmlformats.org/officeDocument/2006/relationships/slide" Target="slides/slide240.xml"/><Relationship Id="rId256" Type="http://schemas.openxmlformats.org/officeDocument/2006/relationships/slide" Target="slides/slide245.xml"/><Relationship Id="rId277" Type="http://schemas.openxmlformats.org/officeDocument/2006/relationships/slide" Target="slides/slide266.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72" Type="http://schemas.openxmlformats.org/officeDocument/2006/relationships/slide" Target="slides/slide26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95" Type="http://schemas.openxmlformats.org/officeDocument/2006/relationships/slide" Target="slides/slide184.xml"/><Relationship Id="rId209" Type="http://schemas.openxmlformats.org/officeDocument/2006/relationships/slide" Target="slides/slide198.xml"/><Relationship Id="rId190" Type="http://schemas.openxmlformats.org/officeDocument/2006/relationships/slide" Target="slides/slide179.xml"/><Relationship Id="rId204" Type="http://schemas.openxmlformats.org/officeDocument/2006/relationships/slide" Target="slides/slide193.xml"/><Relationship Id="rId220" Type="http://schemas.openxmlformats.org/officeDocument/2006/relationships/slide" Target="slides/slide209.xml"/><Relationship Id="rId225" Type="http://schemas.openxmlformats.org/officeDocument/2006/relationships/slide" Target="slides/slide214.xml"/><Relationship Id="rId241" Type="http://schemas.openxmlformats.org/officeDocument/2006/relationships/slide" Target="slides/slide230.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presProps" Target="presProp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262" Type="http://schemas.openxmlformats.org/officeDocument/2006/relationships/slide" Target="slides/slide251.xml"/><Relationship Id="rId283" Type="http://schemas.openxmlformats.org/officeDocument/2006/relationships/slide" Target="slides/slide272.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slide" Target="slides/slide1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10" Type="http://schemas.openxmlformats.org/officeDocument/2006/relationships/slide" Target="slides/slide19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96" Type="http://schemas.openxmlformats.org/officeDocument/2006/relationships/slide" Target="slides/slide185.xml"/><Relationship Id="rId200" Type="http://schemas.openxmlformats.org/officeDocument/2006/relationships/slide" Target="slides/slide189.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2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2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2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25" name="PlaceHolder 6"/>
          <p:cNvSpPr>
            <a:spLocks noGrp="1"/>
          </p:cNvSpPr>
          <p:nvPr>
            <p:ph type="sldNum"/>
          </p:nvPr>
        </p:nvSpPr>
        <p:spPr>
          <a:xfrm>
            <a:off x="4278960" y="10157400"/>
            <a:ext cx="3280680" cy="534240"/>
          </a:xfrm>
          <a:prstGeom prst="rect">
            <a:avLst/>
          </a:prstGeom>
        </p:spPr>
        <p:txBody>
          <a:bodyPr lIns="0" tIns="0" rIns="0" bIns="0" anchor="b"/>
          <a:lstStyle/>
          <a:p>
            <a:pPr algn="r"/>
            <a:fld id="{7B4A944B-ADFF-4D60-921C-0CC170926AC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 name="PlaceHolder 1"/>
          <p:cNvSpPr>
            <a:spLocks noGrp="1" noRot="1" noChangeAspect="1"/>
          </p:cNvSpPr>
          <p:nvPr>
            <p:ph type="sldImg"/>
          </p:nvPr>
        </p:nvSpPr>
        <p:spPr>
          <a:xfrm>
            <a:off x="1143000" y="685800"/>
            <a:ext cx="4571280" cy="342828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C54B86C-AEEE-4629-A7C0-40878CAA9CBA}"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PlaceHolder 1"/>
          <p:cNvSpPr>
            <a:spLocks noGrp="1" noRot="1" noChangeAspect="1"/>
          </p:cNvSpPr>
          <p:nvPr>
            <p:ph type="sldImg"/>
          </p:nvPr>
        </p:nvSpPr>
        <p:spPr>
          <a:xfrm>
            <a:off x="1143000" y="685800"/>
            <a:ext cx="4572000" cy="342900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9"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DF61A95-4EA1-46DD-BCFE-F97979A054A2}" type="slidenum">
              <a:rPr lang="en-US" sz="1200" b="0" strike="noStrike" spc="-1">
                <a:solidFill>
                  <a:srgbClr val="000000"/>
                </a:solidFill>
                <a:latin typeface="+mn-lt"/>
                <a:ea typeface="+mn-ea"/>
              </a:rPr>
              <a:t>114</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PlaceHolder 1"/>
          <p:cNvSpPr>
            <a:spLocks noGrp="1" noRot="1" noChangeAspect="1"/>
          </p:cNvSpPr>
          <p:nvPr>
            <p:ph type="sldImg"/>
          </p:nvPr>
        </p:nvSpPr>
        <p:spPr>
          <a:xfrm>
            <a:off x="1143000" y="685800"/>
            <a:ext cx="4572000" cy="342900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DE0969-C3BF-44BA-9E35-EEA1EE7C3E09}" type="slidenum">
              <a:rPr lang="en-US" sz="1200" b="0" strike="noStrike" spc="-1">
                <a:solidFill>
                  <a:srgbClr val="000000"/>
                </a:solidFill>
                <a:latin typeface="+mn-lt"/>
                <a:ea typeface="+mn-ea"/>
              </a:rPr>
              <a:t>116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PlaceHolder 1"/>
          <p:cNvSpPr>
            <a:spLocks noGrp="1" noRot="1" noChangeAspect="1"/>
          </p:cNvSpPr>
          <p:nvPr>
            <p:ph type="sldImg"/>
          </p:nvPr>
        </p:nvSpPr>
        <p:spPr>
          <a:xfrm>
            <a:off x="1143000" y="685800"/>
            <a:ext cx="4572000" cy="342900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AB01723-ADB2-4C50-B5A2-F62B02BC78E1}" type="slidenum">
              <a:rPr lang="en-US" sz="1200" b="0" strike="noStrike" spc="-1">
                <a:solidFill>
                  <a:srgbClr val="000000"/>
                </a:solidFill>
                <a:latin typeface="+mn-lt"/>
                <a:ea typeface="+mn-ea"/>
              </a:rPr>
              <a:t>119</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 name="PlaceHolder 1"/>
          <p:cNvSpPr>
            <a:spLocks noGrp="1" noRot="1" noChangeAspect="1"/>
          </p:cNvSpPr>
          <p:nvPr>
            <p:ph type="sldImg"/>
          </p:nvPr>
        </p:nvSpPr>
        <p:spPr>
          <a:xfrm>
            <a:off x="1143000" y="685800"/>
            <a:ext cx="4572000" cy="3429000"/>
          </a:xfrm>
          <a:prstGeom prst="rect">
            <a:avLst/>
          </a:prstGeom>
        </p:spPr>
      </p:sp>
      <p:sp>
        <p:nvSpPr>
          <p:cNvPr id="245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256D16F-8747-4645-9AA0-A0060C6BCF50}" type="slidenum">
              <a:rPr lang="en-US" sz="1200" b="0" strike="noStrike" spc="-1">
                <a:solidFill>
                  <a:srgbClr val="000000"/>
                </a:solidFill>
                <a:latin typeface="+mn-lt"/>
                <a:ea typeface="+mn-ea"/>
              </a:rPr>
              <a:t>223</a:t>
            </a:fld>
            <a:endParaRPr lang="en-US" sz="12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 name="PlaceHolder 1"/>
          <p:cNvSpPr>
            <a:spLocks noGrp="1" noRot="1" noChangeAspect="1"/>
          </p:cNvSpPr>
          <p:nvPr>
            <p:ph type="sldImg"/>
          </p:nvPr>
        </p:nvSpPr>
        <p:spPr>
          <a:xfrm>
            <a:off x="1143000" y="685800"/>
            <a:ext cx="4572000" cy="3429000"/>
          </a:xfrm>
          <a:prstGeom prst="rect">
            <a:avLst/>
          </a:prstGeom>
        </p:spPr>
      </p:sp>
      <p:sp>
        <p:nvSpPr>
          <p:cNvPr id="2460" name="PlaceHolder 2"/>
          <p:cNvSpPr>
            <a:spLocks noGrp="1"/>
          </p:cNvSpPr>
          <p:nvPr>
            <p:ph type="body"/>
          </p:nvPr>
        </p:nvSpPr>
        <p:spPr>
          <a:xfrm>
            <a:off x="685800" y="4343400"/>
            <a:ext cx="5485680" cy="4114080"/>
          </a:xfrm>
          <a:prstGeom prst="rect">
            <a:avLst/>
          </a:prstGeom>
        </p:spPr>
        <p:txBody>
          <a:bodyPr lIns="0" tIns="0" rIns="0" bIns="0"/>
          <a:lstStyle/>
          <a:p>
            <a:pPr marL="216000" indent="-215640">
              <a:lnSpc>
                <a:spcPct val="100000"/>
              </a:lnSpc>
            </a:pPr>
            <a:r>
              <a:rPr lang="en-US" sz="2000" b="0" strike="noStrike" spc="-1">
                <a:latin typeface="Arial"/>
              </a:rPr>
              <a:t>Also relevant for zero copy etc in presence of shared memory</a:t>
            </a:r>
          </a:p>
        </p:txBody>
      </p:sp>
      <p:sp>
        <p:nvSpPr>
          <p:cNvPr id="246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72A8E2F-5985-4793-8CE0-EEBCA5D43E57}" type="slidenum">
              <a:rPr lang="en-US" sz="1200" b="0" strike="noStrike" spc="-1">
                <a:solidFill>
                  <a:srgbClr val="000000"/>
                </a:solidFill>
                <a:latin typeface="+mn-lt"/>
                <a:ea typeface="+mn-ea"/>
              </a:rPr>
              <a:t>247</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 name="PlaceHolder 1"/>
          <p:cNvSpPr>
            <a:spLocks noGrp="1" noRot="1" noChangeAspect="1"/>
          </p:cNvSpPr>
          <p:nvPr>
            <p:ph type="sldImg"/>
          </p:nvPr>
        </p:nvSpPr>
        <p:spPr>
          <a:xfrm>
            <a:off x="1143000" y="685800"/>
            <a:ext cx="4572000" cy="3429000"/>
          </a:xfrm>
          <a:prstGeom prst="rect">
            <a:avLst/>
          </a:prstGeom>
        </p:spPr>
      </p:sp>
      <p:sp>
        <p:nvSpPr>
          <p:cNvPr id="246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6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7EA18DA-CD4B-4F22-977F-3BB9F059BD07}" type="slidenum">
              <a:rPr lang="en-US" sz="1200" b="0" strike="noStrike" spc="-1">
                <a:solidFill>
                  <a:srgbClr val="000000"/>
                </a:solidFill>
                <a:latin typeface="+mn-lt"/>
                <a:ea typeface="+mn-ea"/>
              </a:rPr>
              <a:t>265</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PlaceHolder 1"/>
          <p:cNvSpPr>
            <a:spLocks noGrp="1" noRot="1" noChangeAspect="1"/>
          </p:cNvSpPr>
          <p:nvPr>
            <p:ph type="sldImg"/>
          </p:nvPr>
        </p:nvSpPr>
        <p:spPr>
          <a:xfrm>
            <a:off x="1143000" y="685800"/>
            <a:ext cx="4572000" cy="342900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88BC6BC-2919-432B-AB37-DDF835D66109}"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 name="PlaceHolder 1"/>
          <p:cNvSpPr>
            <a:spLocks noGrp="1" noRot="1" noChangeAspect="1"/>
          </p:cNvSpPr>
          <p:nvPr>
            <p:ph type="sldImg"/>
          </p:nvPr>
        </p:nvSpPr>
        <p:spPr>
          <a:xfrm>
            <a:off x="1143000" y="685800"/>
            <a:ext cx="4571280" cy="342828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959F3F-EB46-4B57-8F8B-0C6114F42826}" type="slidenum">
              <a:rPr lang="en-US" sz="1200" b="0" strike="noStrike" spc="-1">
                <a:solidFill>
                  <a:srgbClr val="000000"/>
                </a:solidFill>
                <a:latin typeface="+mn-lt"/>
                <a:ea typeface="+mn-ea"/>
              </a:rPr>
              <a:t>71</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 name="PlaceHolder 1"/>
          <p:cNvSpPr>
            <a:spLocks noGrp="1" noRot="1" noChangeAspect="1"/>
          </p:cNvSpPr>
          <p:nvPr>
            <p:ph type="sldImg"/>
          </p:nvPr>
        </p:nvSpPr>
        <p:spPr>
          <a:xfrm>
            <a:off x="1143000" y="685800"/>
            <a:ext cx="4571280" cy="342828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A557FC8-9321-4533-804F-04D3F09BD35E}" type="slidenum">
              <a:rPr lang="en-US" sz="1200" b="0" strike="noStrike" spc="-1">
                <a:solidFill>
                  <a:srgbClr val="000000"/>
                </a:solidFill>
                <a:latin typeface="+mn-lt"/>
                <a:ea typeface="+mn-ea"/>
              </a:rPr>
              <a:t>81</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 name="PlaceHolder 1"/>
          <p:cNvSpPr>
            <a:spLocks noGrp="1" noRot="1" noChangeAspect="1"/>
          </p:cNvSpPr>
          <p:nvPr>
            <p:ph type="sldImg"/>
          </p:nvPr>
        </p:nvSpPr>
        <p:spPr>
          <a:xfrm>
            <a:off x="1143000" y="685800"/>
            <a:ext cx="4572000" cy="342900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5994BAC-7EF7-443B-8506-7E58C31E6D2C}" type="slidenum">
              <a:rPr lang="en-US" sz="1200" b="0" strike="noStrike" spc="-1">
                <a:solidFill>
                  <a:srgbClr val="000000"/>
                </a:solidFill>
                <a:latin typeface="+mn-lt"/>
                <a:ea typeface="+mn-ea"/>
              </a:rPr>
              <a:t>91</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 name="PlaceHolder 1"/>
          <p:cNvSpPr>
            <a:spLocks noGrp="1" noRot="1" noChangeAspect="1"/>
          </p:cNvSpPr>
          <p:nvPr>
            <p:ph type="sldImg"/>
          </p:nvPr>
        </p:nvSpPr>
        <p:spPr>
          <a:xfrm>
            <a:off x="1143000" y="685800"/>
            <a:ext cx="4571280" cy="342828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7"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84438A8-239B-4D1F-8D00-243D7895436B}" type="slidenum">
              <a:rPr lang="en-US" sz="1200" b="0" strike="noStrike" spc="-1">
                <a:solidFill>
                  <a:srgbClr val="000000"/>
                </a:solidFill>
                <a:latin typeface="+mn-lt"/>
                <a:ea typeface="+mn-ea"/>
              </a:rPr>
              <a:t>92</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 name="PlaceHolder 1"/>
          <p:cNvSpPr>
            <a:spLocks noGrp="1" noRot="1" noChangeAspect="1"/>
          </p:cNvSpPr>
          <p:nvPr>
            <p:ph type="sldImg"/>
          </p:nvPr>
        </p:nvSpPr>
        <p:spPr>
          <a:xfrm>
            <a:off x="1143000" y="685800"/>
            <a:ext cx="4571280" cy="342828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0"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A6BB77C-0ED6-4ECB-BD6F-4EF5D8005DC9}" type="slidenum">
              <a:rPr lang="en-US" sz="1200" b="0" strike="noStrike" spc="-1">
                <a:solidFill>
                  <a:srgbClr val="000000"/>
                </a:solidFill>
                <a:latin typeface="+mn-lt"/>
                <a:ea typeface="+mn-ea"/>
              </a:rPr>
              <a:t>93</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 name="PlaceHolder 1"/>
          <p:cNvSpPr>
            <a:spLocks noGrp="1" noRot="1" noChangeAspect="1"/>
          </p:cNvSpPr>
          <p:nvPr>
            <p:ph type="sldImg"/>
          </p:nvPr>
        </p:nvSpPr>
        <p:spPr>
          <a:xfrm>
            <a:off x="1143000" y="685800"/>
            <a:ext cx="4571280" cy="342828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3"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9472166-2DFD-40E0-96C2-5E26E30553C3}" type="slidenum">
              <a:rPr lang="en-US" sz="1200" b="0" strike="noStrike" spc="-1">
                <a:solidFill>
                  <a:srgbClr val="000000"/>
                </a:solidFill>
                <a:latin typeface="+mn-lt"/>
                <a:ea typeface="+mn-ea"/>
              </a:rPr>
              <a:t>94</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 name="PlaceHolder 1"/>
          <p:cNvSpPr>
            <a:spLocks noGrp="1" noRot="1" noChangeAspect="1"/>
          </p:cNvSpPr>
          <p:nvPr>
            <p:ph type="sldImg"/>
          </p:nvPr>
        </p:nvSpPr>
        <p:spPr>
          <a:xfrm>
            <a:off x="1143000" y="685800"/>
            <a:ext cx="4571280" cy="342828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6"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2FABB98-2CFB-4C11-A9DA-4743544720D1}" type="slidenum">
              <a:rPr lang="en-US" sz="1200" b="0" strike="noStrike" spc="-1">
                <a:solidFill>
                  <a:srgbClr val="000000"/>
                </a:solidFill>
                <a:latin typeface="+mn-lt"/>
                <a:ea typeface="+mn-ea"/>
              </a:rPr>
              <a:t>110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9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0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1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8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91"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92"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0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w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1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8.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2/library/index.html" TargetMode="External"/><Relationship Id="rId2" Type="http://schemas.openxmlformats.org/officeDocument/2006/relationships/hyperlink" Target="http://docs.python.org/2/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0" strike="noStrike" spc="-1">
                <a:solidFill>
                  <a:srgbClr val="000000"/>
                </a:solidFill>
                <a:latin typeface="Trebuchet MS"/>
              </a:rPr>
              <a:t>Hands On OpenCL</a:t>
            </a:r>
            <a:br/>
            <a:r>
              <a:rPr lang="en-US" sz="3200" b="0" strike="noStrike" spc="-1">
                <a:solidFill>
                  <a:srgbClr val="000000"/>
                </a:solidFill>
                <a:latin typeface="Trebuchet MS"/>
              </a:rPr>
              <a:t>动手学 OpenCL</a:t>
            </a:r>
            <a:endParaRPr lang="en-US" sz="3200" b="0" strike="noStrike" spc="-1">
              <a:latin typeface="Arial"/>
            </a:endParaRPr>
          </a:p>
        </p:txBody>
      </p:sp>
      <p:sp>
        <p:nvSpPr>
          <p:cNvPr id="427" name="CustomShape 2"/>
          <p:cNvSpPr/>
          <p:nvPr/>
        </p:nvSpPr>
        <p:spPr>
          <a:xfrm>
            <a:off x="899640" y="2065320"/>
            <a:ext cx="3455640" cy="16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561"/>
              </a:spcBef>
            </a:pPr>
            <a:r>
              <a:rPr lang="en-US" sz="2800" b="0" strike="noStrike" spc="-1">
                <a:solidFill>
                  <a:srgbClr val="1F497D"/>
                </a:solidFill>
                <a:latin typeface="Trebuchet MS"/>
              </a:rPr>
              <a:t>原作者：</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Simon McIntosh-Smith</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Tom Deakin</a:t>
            </a:r>
            <a:endParaRPr lang="en-US" sz="2800" b="0" strike="noStrike" spc="-1">
              <a:latin typeface="Arial"/>
            </a:endParaRPr>
          </a:p>
          <a:p>
            <a:pPr>
              <a:lnSpc>
                <a:spcPct val="100000"/>
              </a:lnSpc>
              <a:spcBef>
                <a:spcPts val="561"/>
              </a:spcBef>
            </a:pP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翻译：CycleUser</a:t>
            </a:r>
            <a:endParaRPr lang="en-US" sz="2800" b="0" strike="noStrike" spc="-1">
              <a:latin typeface="Arial"/>
            </a:endParaRPr>
          </a:p>
        </p:txBody>
      </p:sp>
      <p:sp>
        <p:nvSpPr>
          <p:cNvPr id="428" name="CustomShape 3"/>
          <p:cNvSpPr/>
          <p:nvPr/>
        </p:nvSpPr>
        <p:spPr>
          <a:xfrm>
            <a:off x="899640" y="5808960"/>
            <a:ext cx="77760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latin typeface="Trebuchet MS"/>
                <a:ea typeface="DejaVu Sans"/>
              </a:rPr>
              <a:t>本文内部包含有下面两位的贡献：</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Timothy G. Mattson (来自 Intel 英特尔公司) </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Benedict Gaster (来自Qualcomm 高通公司)</a:t>
            </a:r>
            <a:endParaRPr lang="en-US" sz="1600" b="0" strike="noStrike" spc="-1">
              <a:latin typeface="Arial"/>
            </a:endParaRPr>
          </a:p>
        </p:txBody>
      </p:sp>
      <p:pic>
        <p:nvPicPr>
          <p:cNvPr id="429" name="Picture 7"/>
          <p:cNvPicPr/>
          <p:nvPr/>
        </p:nvPicPr>
        <p:blipFill>
          <a:blip r:embed="rId2"/>
          <a:stretch/>
        </p:blipFill>
        <p:spPr>
          <a:xfrm>
            <a:off x="2051640" y="4149000"/>
            <a:ext cx="1151280" cy="1151280"/>
          </a:xfrm>
          <a:prstGeom prst="rect">
            <a:avLst/>
          </a:prstGeom>
          <a:ln>
            <a:noFill/>
          </a:ln>
        </p:spPr>
      </p:pic>
      <p:pic>
        <p:nvPicPr>
          <p:cNvPr id="430" name="Picture 5"/>
          <p:cNvPicPr/>
          <p:nvPr/>
        </p:nvPicPr>
        <p:blipFill>
          <a:blip r:embed="rId3"/>
          <a:stretch/>
        </p:blipFill>
        <p:spPr>
          <a:xfrm>
            <a:off x="5148000" y="2421000"/>
            <a:ext cx="2982240" cy="863280"/>
          </a:xfrm>
          <a:prstGeom prst="rect">
            <a:avLst/>
          </a:prstGeom>
          <a:ln>
            <a:noFill/>
          </a:ln>
        </p:spPr>
      </p:pic>
      <p:pic>
        <p:nvPicPr>
          <p:cNvPr id="431" name="Picture 2"/>
          <p:cNvPicPr/>
          <p:nvPr/>
        </p:nvPicPr>
        <p:blipFill>
          <a:blip r:embed="rId4"/>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V 1.2 – Nov 2014</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APU用户的安装过程（旧版）</a:t>
            </a:r>
            <a:endParaRPr lang="en-US" sz="4400" b="0" strike="noStrike" spc="-1">
              <a:latin typeface="Arial"/>
            </a:endParaRPr>
          </a:p>
        </p:txBody>
      </p:sp>
      <p:sp>
        <p:nvSpPr>
          <p:cNvPr id="453" name="CustomShape 2"/>
          <p:cNvSpPr/>
          <p:nvPr/>
        </p:nvSpPr>
        <p:spPr>
          <a:xfrm>
            <a:off x="457200" y="1600200"/>
            <a:ext cx="8228880" cy="378822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最简单的方法就是按照</a:t>
            </a:r>
            <a:r>
              <a:rPr lang="en-US" sz="3200" b="0" strike="noStrike" spc="-1" dirty="0">
                <a:solidFill>
                  <a:srgbClr val="000000"/>
                </a:solidFill>
                <a:latin typeface="Trebuchet MS"/>
              </a:rPr>
              <a:t> AMD GPU </a:t>
            </a:r>
            <a:r>
              <a:rPr lang="en-US" sz="3200" b="0" strike="noStrike" spc="-1" dirty="0" err="1">
                <a:solidFill>
                  <a:srgbClr val="000000"/>
                </a:solidFill>
                <a:latin typeface="Trebuchet MS"/>
              </a:rPr>
              <a:t>的安装指南来安装</a:t>
            </a:r>
            <a:r>
              <a:rPr lang="en-US" sz="3200" b="0" strike="noStrike" spc="-1" dirty="0">
                <a:solidFill>
                  <a:srgbClr val="000000"/>
                </a:solidFill>
                <a:latin typeface="Trebuchet MS"/>
              </a:rPr>
              <a:t> </a:t>
            </a:r>
            <a:r>
              <a:rPr lang="en-US" sz="3200" b="0" strike="noStrike" spc="-1" dirty="0" err="1">
                <a:solidFill>
                  <a:srgbClr val="000000"/>
                </a:solidFill>
                <a:latin typeface="Trebuchet MS"/>
              </a:rPr>
              <a:t>fglrx</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这意味着你可以将</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中的</a:t>
            </a:r>
            <a:r>
              <a:rPr lang="en-US" sz="3200" b="0" strike="noStrike" spc="-1" dirty="0">
                <a:solidFill>
                  <a:srgbClr val="000000"/>
                </a:solidFill>
                <a:latin typeface="Trebuchet MS"/>
              </a:rPr>
              <a:t> CPU 和 GPU </a:t>
            </a:r>
            <a:r>
              <a:rPr lang="en-US" sz="3200" b="0" strike="noStrike" spc="-1" dirty="0" err="1">
                <a:solidFill>
                  <a:srgbClr val="000000"/>
                </a:solidFill>
                <a:latin typeface="Trebuchet MS"/>
              </a:rPr>
              <a:t>作为两个独立的</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设备来使用</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如果你安装有独立显卡，可能需要在</a:t>
            </a:r>
            <a:r>
              <a:rPr lang="en-US" sz="3200" b="0" strike="noStrike" spc="-1" dirty="0">
                <a:solidFill>
                  <a:srgbClr val="000000"/>
                </a:solidFill>
                <a:latin typeface="Trebuchet MS"/>
              </a:rPr>
              <a:t> BIOS </a:t>
            </a:r>
            <a:r>
              <a:rPr lang="en-US" sz="3200" b="0" strike="noStrike" spc="-1" dirty="0" err="1">
                <a:solidFill>
                  <a:srgbClr val="000000"/>
                </a:solidFill>
                <a:latin typeface="Trebuchet MS"/>
              </a:rPr>
              <a:t>里面强制启用集成显卡，才能实现利用</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作为</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a:t>
            </a:r>
            <a:r>
              <a:rPr lang="en-US" sz="3200" b="0" strike="noStrike" spc="-1" dirty="0">
                <a:solidFill>
                  <a:srgbClr val="000000"/>
                </a:solidFill>
                <a:latin typeface="Trebuchet MS"/>
              </a:rPr>
              <a:t>。</a:t>
            </a:r>
            <a:endParaRPr lang="en-US" sz="3200" b="0" strike="noStrike" spc="-1" dirty="0">
              <a:latin typeface="Arial"/>
            </a:endParaRPr>
          </a:p>
        </p:txBody>
      </p:sp>
      <p:sp>
        <p:nvSpPr>
          <p:cNvPr id="5" name="矩形 4">
            <a:extLst>
              <a:ext uri="{FF2B5EF4-FFF2-40B4-BE49-F238E27FC236}">
                <a16:creationId xmlns:a16="http://schemas.microsoft.com/office/drawing/2014/main" id="{F4037C67-0DF9-4C30-ACD1-A2AFC3B2598D}"/>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N-dimensional domain of work-items</a:t>
            </a:r>
            <a:endParaRPr lang="en-US" sz="3600" b="0" strike="noStrike" spc="-1">
              <a:latin typeface="Arial"/>
            </a:endParaRPr>
          </a:p>
        </p:txBody>
      </p:sp>
      <p:sp>
        <p:nvSpPr>
          <p:cNvPr id="1426"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128x128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427"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Choose the dimensions that are “best” for your algorithm</a:t>
            </a:r>
            <a:endParaRPr lang="en-US" sz="3200" b="0" strike="noStrike" spc="-1">
              <a:latin typeface="Arial"/>
            </a:endParaRPr>
          </a:p>
        </p:txBody>
      </p:sp>
      <p:pic>
        <p:nvPicPr>
          <p:cNvPr id="1428" name="Picture 1"/>
          <p:cNvPicPr/>
          <p:nvPr/>
        </p:nvPicPr>
        <p:blipFill>
          <a:blip r:embed="rId2"/>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0"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1"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3"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522"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523"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524"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525"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6"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4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522"/>
                                        </p:tgtEl>
                                        <p:attrNameLst>
                                          <p:attrName>style.visibility</p:attrName>
                                        </p:attrNameLst>
                                      </p:cBhvr>
                                      <p:to>
                                        <p:strVal val="visible"/>
                                      </p:to>
                                    </p:set>
                                    <p:animEffect transition="in" filter="fade">
                                      <p:cBhvr additive="repl">
                                        <p:cTn id="19" dur="500"/>
                                        <p:tgtEl>
                                          <p:spTgt spid="1522"/>
                                        </p:tgtEl>
                                      </p:cBhvr>
                                    </p:animEffect>
                                  </p:childTnLst>
                                </p:cTn>
                              </p:par>
                              <p:par>
                                <p:cTn id="20" presetID="10" presetClass="entr" fill="hold" nodeType="withEffect">
                                  <p:stCondLst>
                                    <p:cond delay="0"/>
                                  </p:stCondLst>
                                  <p:childTnLst>
                                    <p:set>
                                      <p:cBhvr>
                                        <p:cTn id="21" dur="1" fill="hold">
                                          <p:stCondLst>
                                            <p:cond delay="0"/>
                                          </p:stCondLst>
                                        </p:cTn>
                                        <p:tgtEl>
                                          <p:spTgt spid="1523"/>
                                        </p:tgtEl>
                                        <p:attrNameLst>
                                          <p:attrName>style.visibility</p:attrName>
                                        </p:attrNameLst>
                                      </p:cBhvr>
                                      <p:to>
                                        <p:strVal val="visible"/>
                                      </p:to>
                                    </p:set>
                                    <p:animEffect transition="in" filter="fade">
                                      <p:cBhvr additive="repl">
                                        <p:cTn id="22" dur="500"/>
                                        <p:tgtEl>
                                          <p:spTgt spid="1523"/>
                                        </p:tgtEl>
                                      </p:cBhvr>
                                    </p:animEffect>
                                  </p:childTnLst>
                                </p:cTn>
                              </p:par>
                              <p:par>
                                <p:cTn id="23" presetID="10" presetClass="entr" fill="hold" nodeType="withEffect">
                                  <p:stCondLst>
                                    <p:cond delay="0"/>
                                  </p:stCondLst>
                                  <p:childTnLst>
                                    <p:set>
                                      <p:cBhvr>
                                        <p:cTn id="24" dur="1" fill="hold">
                                          <p:stCondLst>
                                            <p:cond delay="0"/>
                                          </p:stCondLst>
                                        </p:cTn>
                                        <p:tgtEl>
                                          <p:spTgt spid="1527"/>
                                        </p:tgtEl>
                                        <p:attrNameLst>
                                          <p:attrName>style.visibility</p:attrName>
                                        </p:attrNameLst>
                                      </p:cBhvr>
                                      <p:to>
                                        <p:strVal val="visible"/>
                                      </p:to>
                                    </p:set>
                                    <p:animEffect transition="in" filter="fade">
                                      <p:cBhvr additive="repl">
                                        <p:cTn id="25" dur="500"/>
                                        <p:tgtEl>
                                          <p:spTgt spid="1527"/>
                                        </p:tgtEl>
                                      </p:cBhvr>
                                    </p:animEffect>
                                  </p:childTnLst>
                                </p:cTn>
                              </p:par>
                              <p:par>
                                <p:cTn id="26" presetID="10" presetClass="entr" fill="hold" nodeType="withEffect">
                                  <p:stCondLst>
                                    <p:cond delay="0"/>
                                  </p:stCondLst>
                                  <p:childTnLst>
                                    <p:set>
                                      <p:cBhvr>
                                        <p:cTn id="27" dur="1" fill="hold">
                                          <p:stCondLst>
                                            <p:cond delay="0"/>
                                          </p:stCondLst>
                                        </p:cTn>
                                        <p:tgtEl>
                                          <p:spTgt spid="1529"/>
                                        </p:tgtEl>
                                        <p:attrNameLst>
                                          <p:attrName>style.visibility</p:attrName>
                                        </p:attrNameLst>
                                      </p:cBhvr>
                                      <p:to>
                                        <p:strVal val="visible"/>
                                      </p:to>
                                    </p:set>
                                    <p:animEffect transition="in" filter="fade">
                                      <p:cBhvr additive="repl">
                                        <p:cTn id="28" dur="500"/>
                                        <p:tgtEl>
                                          <p:spTgt spid="1529"/>
                                        </p:tgtEl>
                                      </p:cBhvr>
                                    </p:animEffect>
                                  </p:childTnLst>
                                </p:cTn>
                              </p:par>
                              <p:par>
                                <p:cTn id="29" presetID="10" presetClass="entr" fill="hold" nodeType="withEffect">
                                  <p:stCondLst>
                                    <p:cond delay="0"/>
                                  </p:stCondLst>
                                  <p:childTnLst>
                                    <p:set>
                                      <p:cBhvr>
                                        <p:cTn id="30" dur="1" fill="hold">
                                          <p:stCondLst>
                                            <p:cond delay="0"/>
                                          </p:stCondLst>
                                        </p:cTn>
                                        <p:tgtEl>
                                          <p:spTgt spid="1528"/>
                                        </p:tgtEl>
                                        <p:attrNameLst>
                                          <p:attrName>style.visibility</p:attrName>
                                        </p:attrNameLst>
                                      </p:cBhvr>
                                      <p:to>
                                        <p:strVal val="visible"/>
                                      </p:to>
                                    </p:set>
                                    <p:animEffect transition="in" filter="fade">
                                      <p:cBhvr additive="repl">
                                        <p:cTn id="31" dur="500"/>
                                        <p:tgtEl>
                                          <p:spTgt spid="15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526"/>
                                        </p:tgtEl>
                                        <p:attrNameLst>
                                          <p:attrName>style.visibility</p:attrName>
                                        </p:attrNameLst>
                                      </p:cBhvr>
                                      <p:to>
                                        <p:strVal val="visible"/>
                                      </p:to>
                                    </p:set>
                                    <p:animEffect transition="in" filter="fade">
                                      <p:cBhvr additive="repl">
                                        <p:cTn id="36" dur="500"/>
                                        <p:tgtEl>
                                          <p:spTgt spid="1526"/>
                                        </p:tgtEl>
                                      </p:cBhvr>
                                    </p:animEffect>
                                  </p:childTnLst>
                                </p:cTn>
                              </p:par>
                              <p:par>
                                <p:cTn id="37" presetID="10" presetClass="entr" fill="hold" nodeType="withEffect">
                                  <p:stCondLst>
                                    <p:cond delay="0"/>
                                  </p:stCondLst>
                                  <p:childTnLst>
                                    <p:set>
                                      <p:cBhvr>
                                        <p:cTn id="38" dur="1" fill="hold">
                                          <p:stCondLst>
                                            <p:cond delay="0"/>
                                          </p:stCondLst>
                                        </p:cTn>
                                        <p:tgtEl>
                                          <p:spTgt spid="1525"/>
                                        </p:tgtEl>
                                        <p:attrNameLst>
                                          <p:attrName>style.visibility</p:attrName>
                                        </p:attrNameLst>
                                      </p:cBhvr>
                                      <p:to>
                                        <p:strVal val="visible"/>
                                      </p:to>
                                    </p:set>
                                    <p:animEffect transition="in" filter="fade">
                                      <p:cBhvr additive="repl">
                                        <p:cTn id="39" dur="500"/>
                                        <p:tgtEl>
                                          <p:spTgt spid="1525"/>
                                        </p:tgtEl>
                                      </p:cBhvr>
                                    </p:animEffect>
                                  </p:childTnLst>
                                </p:cTn>
                              </p:par>
                              <p:par>
                                <p:cTn id="40" presetID="10" presetClass="entr"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additive="repl">
                                        <p:cTn id="42" dur="500"/>
                                        <p:tgtEl>
                                          <p:spTgt spid="1524"/>
                                        </p:tgtEl>
                                      </p:cBhvr>
                                    </p:animEffect>
                                  </p:childTnLst>
                                </p:cTn>
                              </p:par>
                              <p:par>
                                <p:cTn id="43" presetID="10" presetClass="entr" fill="hold" nodeType="withEffect">
                                  <p:stCondLst>
                                    <p:cond delay="0"/>
                                  </p:stCondLst>
                                  <p:childTnLst>
                                    <p:set>
                                      <p:cBhvr>
                                        <p:cTn id="44" dur="1" fill="hold">
                                          <p:stCondLst>
                                            <p:cond delay="0"/>
                                          </p:stCondLst>
                                        </p:cTn>
                                        <p:tgtEl>
                                          <p:spTgt spid="1519"/>
                                        </p:tgtEl>
                                        <p:attrNameLst>
                                          <p:attrName>style.visibility</p:attrName>
                                        </p:attrNameLst>
                                      </p:cBhvr>
                                      <p:to>
                                        <p:strVal val="visible"/>
                                      </p:to>
                                    </p:set>
                                    <p:animEffect transition="in" filter="fade">
                                      <p:cBhvr additive="repl">
                                        <p:cTn id="45" dur="500"/>
                                        <p:tgtEl>
                                          <p:spTgt spid="1519"/>
                                        </p:tgtEl>
                                      </p:cBhvr>
                                    </p:animEffect>
                                  </p:childTnLst>
                                </p:cTn>
                              </p:par>
                              <p:par>
                                <p:cTn id="46" presetID="10" presetClass="entr" fill="hold" nodeType="withEffect">
                                  <p:stCondLst>
                                    <p:cond delay="0"/>
                                  </p:stCondLst>
                                  <p:childTnLst>
                                    <p:set>
                                      <p:cBhvr>
                                        <p:cTn id="47" dur="1" fill="hold">
                                          <p:stCondLst>
                                            <p:cond delay="0"/>
                                          </p:stCondLst>
                                        </p:cTn>
                                        <p:tgtEl>
                                          <p:spTgt spid="1518"/>
                                        </p:tgtEl>
                                        <p:attrNameLst>
                                          <p:attrName>style.visibility</p:attrName>
                                        </p:attrNameLst>
                                      </p:cBhvr>
                                      <p:to>
                                        <p:strVal val="visible"/>
                                      </p:to>
                                    </p:set>
                                    <p:animEffect transition="in" filter="fade">
                                      <p:cBhvr additive="repl">
                                        <p:cTn id="48" dur="500"/>
                                        <p:tgtEl>
                                          <p:spTgt spid="1518"/>
                                        </p:tgtEl>
                                      </p:cBhvr>
                                    </p:animEffect>
                                  </p:childTnLst>
                                </p:cTn>
                              </p:par>
                              <p:par>
                                <p:cTn id="49" presetID="10" presetClass="entr" fill="hold" nodeType="withEffect">
                                  <p:stCondLst>
                                    <p:cond delay="0"/>
                                  </p:stCondLst>
                                  <p:childTnLst>
                                    <p:set>
                                      <p:cBhvr>
                                        <p:cTn id="50" dur="1" fill="hold">
                                          <p:stCondLst>
                                            <p:cond delay="0"/>
                                          </p:stCondLst>
                                        </p:cTn>
                                        <p:tgtEl>
                                          <p:spTgt spid="1517"/>
                                        </p:tgtEl>
                                        <p:attrNameLst>
                                          <p:attrName>style.visibility</p:attrName>
                                        </p:attrNameLst>
                                      </p:cBhvr>
                                      <p:to>
                                        <p:strVal val="visible"/>
                                      </p:to>
                                    </p:set>
                                    <p:animEffect transition="in" filter="fade">
                                      <p:cBhvr additive="repl">
                                        <p:cTn id="51" dur="500"/>
                                        <p:tgtEl>
                                          <p:spTgt spid="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531"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561"/>
              </a:spcBef>
              <a:buClr>
                <a:srgbClr val="4F81BD"/>
              </a:buClr>
              <a:buFont typeface="Arial"/>
              <a:buChar char="•"/>
            </a:pPr>
            <a:r>
              <a:rPr lang="en-US" sz="2800" b="0"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Per work-item</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0"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within a</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Global/Constant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Visible to all</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work-groups</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0"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a:t>
            </a:r>
            <a:endParaRPr lang="en-US" sz="2400" b="0" strike="noStrike" spc="-1">
              <a:latin typeface="Arial"/>
            </a:endParaRPr>
          </a:p>
        </p:txBody>
      </p:sp>
      <p:pic>
        <p:nvPicPr>
          <p:cNvPr id="1532" name="Content Placeholder 6"/>
          <p:cNvPicPr/>
          <p:nvPr/>
        </p:nvPicPr>
        <p:blipFill>
          <a:blip r:embed="rId2"/>
          <a:stretch/>
        </p:blipFill>
        <p:spPr>
          <a:xfrm>
            <a:off x="3708000" y="1052640"/>
            <a:ext cx="5354640" cy="4034880"/>
          </a:xfrm>
          <a:prstGeom prst="rect">
            <a:avLst/>
          </a:prstGeom>
          <a:ln>
            <a:noFill/>
          </a:ln>
        </p:spPr>
      </p:pic>
      <p:sp>
        <p:nvSpPr>
          <p:cNvPr id="1533" name="CustomShape 3"/>
          <p:cNvSpPr/>
          <p:nvPr/>
        </p:nvSpPr>
        <p:spPr>
          <a:xfrm>
            <a:off x="107640" y="5428440"/>
            <a:ext cx="892836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strike="noStrike" spc="-1">
                <a:solidFill>
                  <a:srgbClr val="C0504D"/>
                </a:solidFill>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You are responsible for moving data from</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 global → local </a:t>
            </a:r>
            <a:r>
              <a:rPr lang="en-US" sz="2800" b="0" i="1" strike="noStrike" spc="-1">
                <a:solidFill>
                  <a:srgbClr val="000000"/>
                </a:solidFill>
                <a:latin typeface="Trebuchet MS"/>
                <a:ea typeface="DejaVu Sans"/>
              </a:rPr>
              <a:t>and</a:t>
            </a:r>
            <a:r>
              <a:rPr lang="en-US" sz="2800" b="0" strike="noStrike" spc="-1">
                <a:solidFill>
                  <a:srgbClr val="000000"/>
                </a:solidFill>
                <a:latin typeface="Trebuchet MS"/>
                <a:ea typeface="DejaVu Sans"/>
              </a:rPr>
              <a:t> back</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535" name="CustomShape 2"/>
          <p:cNvSpPr/>
          <p:nvPr/>
        </p:nvSpPr>
        <p:spPr>
          <a:xfrm>
            <a:off x="107640" y="1052640"/>
            <a:ext cx="511200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561"/>
              </a:spcBef>
              <a:buClr>
                <a:srgbClr val="4F81BD"/>
              </a:buClr>
              <a:buFont typeface="Arial"/>
              <a:buChar char="•"/>
            </a:pPr>
            <a:r>
              <a:rPr lang="en-US" sz="2800" b="0"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Fastest &amp; smallest: O(10) words/WI</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0"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by all WI’s in a work-group</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But not shared between work-groups!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O(1-10) Kbytes per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Global/Constant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O(1-10) Gbytes of Global memory</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O(10-100) Kbytes of Constant memory</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0"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 - GBytes</a:t>
            </a:r>
            <a:endParaRPr lang="en-US" sz="2400" b="0" strike="noStrike" spc="-1">
              <a:latin typeface="Arial"/>
            </a:endParaRPr>
          </a:p>
        </p:txBody>
      </p:sp>
      <p:pic>
        <p:nvPicPr>
          <p:cNvPr id="1536" name="Content Placeholder 6"/>
          <p:cNvPicPr/>
          <p:nvPr/>
        </p:nvPicPr>
        <p:blipFill>
          <a:blip r:embed="rId2"/>
          <a:stretch/>
        </p:blipFill>
        <p:spPr>
          <a:xfrm>
            <a:off x="5004000" y="1917000"/>
            <a:ext cx="4023720" cy="3031920"/>
          </a:xfrm>
          <a:prstGeom prst="rect">
            <a:avLst/>
          </a:prstGeom>
          <a:ln>
            <a:noFill/>
          </a:ln>
        </p:spPr>
      </p:pic>
      <p:sp>
        <p:nvSpPr>
          <p:cNvPr id="1537" name="CustomShape 3"/>
          <p:cNvSpPr/>
          <p:nvPr/>
        </p:nvSpPr>
        <p:spPr>
          <a:xfrm>
            <a:off x="107640" y="5428440"/>
            <a:ext cx="892836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strike="noStrike" spc="-1">
                <a:solidFill>
                  <a:srgbClr val="C0504D"/>
                </a:solidFill>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O(1-10) Gbytes/s bandwidth to discrete GPUs for</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&lt;-&gt; Global transfers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Private Memory</a:t>
            </a:r>
            <a:endParaRPr lang="en-US" sz="4400" b="0" strike="noStrike" spc="-1">
              <a:latin typeface="Arial"/>
            </a:endParaRPr>
          </a:p>
        </p:txBody>
      </p:sp>
      <p:sp>
        <p:nvSpPr>
          <p:cNvPr id="153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60"/>
              </a:spcBef>
              <a:buClr>
                <a:srgbClr val="000000"/>
              </a:buClr>
              <a:buFont typeface="Arial"/>
              <a:buChar char="•"/>
            </a:pPr>
            <a:r>
              <a:rPr lang="en-US" sz="3200" b="0" strike="noStrike" spc="-1">
                <a:solidFill>
                  <a:srgbClr val="000000"/>
                </a:solidFill>
                <a:latin typeface="Trebuchet MS"/>
              </a:rPr>
              <a:t>Managing the memory hierarchy is one of </a:t>
            </a:r>
            <a:r>
              <a:rPr lang="en-US" sz="3300" b="1" i="1" u="sng" strike="noStrike" spc="-1">
                <a:solidFill>
                  <a:srgbClr val="C0504D"/>
                </a:solidFill>
                <a:uFillTx/>
                <a:latin typeface="Trebuchet MS"/>
              </a:rPr>
              <a:t>the</a:t>
            </a:r>
            <a:r>
              <a:rPr lang="en-US" sz="3300" b="0" strike="noStrike" spc="-1">
                <a:solidFill>
                  <a:srgbClr val="000000"/>
                </a:solidFill>
                <a:latin typeface="Trebuchet MS"/>
              </a:rPr>
              <a:t> </a:t>
            </a:r>
            <a:r>
              <a:rPr lang="en-US" sz="3200" b="0" strike="noStrike" spc="-1">
                <a:solidFill>
                  <a:srgbClr val="000000"/>
                </a:solidFill>
                <a:latin typeface="Trebuchet MS"/>
              </a:rPr>
              <a:t>most important things to get right to achieve good performance</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Private Memory: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a:t>
            </a:r>
            <a:r>
              <a:rPr lang="en-US" sz="2800" b="1" strike="noStrike" spc="-1">
                <a:solidFill>
                  <a:srgbClr val="4F81BD"/>
                </a:solidFill>
                <a:latin typeface="Trebuchet MS"/>
              </a:rPr>
              <a:t>very scarce </a:t>
            </a:r>
            <a:r>
              <a:rPr lang="en-US" sz="2800" b="0" strike="noStrike" spc="-1">
                <a:solidFill>
                  <a:srgbClr val="000000"/>
                </a:solidFill>
                <a:latin typeface="Trebuchet MS"/>
              </a:rPr>
              <a:t>resource, only a few tens of 32-bit words per Work-Item at most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use </a:t>
            </a:r>
            <a:r>
              <a:rPr lang="en-US" sz="2800" b="0" strike="noStrike" spc="-1">
                <a:solidFill>
                  <a:srgbClr val="C0504D"/>
                </a:solidFill>
                <a:latin typeface="Trebuchet MS"/>
              </a:rPr>
              <a:t>too much</a:t>
            </a:r>
            <a:r>
              <a:rPr lang="en-US" sz="2800" b="0" strike="noStrike" spc="-1">
                <a:solidFill>
                  <a:srgbClr val="000000"/>
                </a:solidFill>
                <a:latin typeface="Trebuchet MS"/>
              </a:rPr>
              <a:t> it </a:t>
            </a:r>
            <a:r>
              <a:rPr lang="en-US" sz="2800" b="0" strike="noStrike" spc="-1">
                <a:solidFill>
                  <a:srgbClr val="C0504D"/>
                </a:solidFill>
                <a:latin typeface="Trebuchet MS"/>
              </a:rPr>
              <a:t>spills to global memory </a:t>
            </a:r>
            <a:r>
              <a:rPr lang="en-US" sz="2800" b="0" strike="noStrike" spc="-1">
                <a:solidFill>
                  <a:srgbClr val="000000"/>
                </a:solidFill>
                <a:latin typeface="Trebuchet MS"/>
              </a:rPr>
              <a:t>or </a:t>
            </a:r>
            <a:r>
              <a:rPr lang="en-US" sz="2800" b="0" strike="noStrike" spc="-1">
                <a:solidFill>
                  <a:srgbClr val="C0504D"/>
                </a:solidFill>
                <a:latin typeface="Trebuchet MS"/>
              </a:rPr>
              <a:t>reduces the number of Work-Items </a:t>
            </a:r>
            <a:r>
              <a:rPr lang="en-US" sz="2800" b="0" strike="noStrike" spc="-1">
                <a:solidFill>
                  <a:srgbClr val="000000"/>
                </a:solidFill>
                <a:latin typeface="Trebuchet MS"/>
              </a:rPr>
              <a:t>that can be run at the same time, potentially harming performance*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Think of these like registers on the CPU</a:t>
            </a:r>
            <a:endParaRPr lang="en-US" sz="2800" b="0" strike="noStrike" spc="-1">
              <a:latin typeface="Arial"/>
            </a:endParaRPr>
          </a:p>
        </p:txBody>
      </p:sp>
      <p:sp>
        <p:nvSpPr>
          <p:cNvPr id="1540" name="CustomShape 3"/>
          <p:cNvSpPr/>
          <p:nvPr/>
        </p:nvSpPr>
        <p:spPr>
          <a:xfrm>
            <a:off x="3346560" y="6480000"/>
            <a:ext cx="275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Occupancy on a GPU</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Local Memory*</a:t>
            </a:r>
            <a:endParaRPr lang="en-US" sz="4400" b="0" strike="noStrike" spc="-1">
              <a:latin typeface="Arial"/>
            </a:endParaRPr>
          </a:p>
        </p:txBody>
      </p:sp>
      <p:sp>
        <p:nvSpPr>
          <p:cNvPr id="1542"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Tens of KBytes per Compute Unit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As multiple Work-Groups will be running on each CU, this means only a fraction of the total Local Memory size is available to each Work-Group</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Assume O(1-10) KBytes of Local Memory per Work-Group</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Your kernels are responsible for transferring data between Local and Global/Constant memories … there are optimized library functions to help</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a:t>
            </a:r>
            <a:r>
              <a:rPr lang="en-US" sz="2800" b="0" strike="noStrike" spc="-1">
                <a:solidFill>
                  <a:srgbClr val="17375E"/>
                </a:solidFill>
                <a:latin typeface="Trebuchet MS"/>
              </a:rPr>
              <a:t>async_work_group_copy</a:t>
            </a:r>
            <a:r>
              <a:rPr lang="en-US" sz="2800" b="0" strike="noStrike" spc="-1">
                <a:solidFill>
                  <a:srgbClr val="000000"/>
                </a:solidFill>
                <a:latin typeface="Trebuchet MS"/>
              </a:rPr>
              <a:t>(), </a:t>
            </a:r>
            <a:r>
              <a:rPr lang="en-US" sz="2800" b="0" strike="noStrike" spc="-1">
                <a:solidFill>
                  <a:srgbClr val="17375E"/>
                </a:solidFill>
                <a:latin typeface="Trebuchet MS"/>
              </a:rPr>
              <a:t>async_workgroup_strided_copy</a:t>
            </a:r>
            <a:r>
              <a:rPr lang="en-US" sz="2800" b="0" strike="noStrike" spc="-1">
                <a:solidFill>
                  <a:srgbClr val="000000"/>
                </a:solidFill>
                <a:latin typeface="Trebuchet MS"/>
              </a:rPr>
              <a:t>(),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Use Local Memory to hold data that can be </a:t>
            </a:r>
            <a:r>
              <a:rPr lang="en-US" sz="3200" b="0" strike="noStrike" spc="-1">
                <a:solidFill>
                  <a:srgbClr val="F79646"/>
                </a:solidFill>
                <a:latin typeface="Trebuchet MS"/>
              </a:rPr>
              <a:t>reused by all the work-items </a:t>
            </a:r>
            <a:r>
              <a:rPr lang="en-US" sz="3200" b="0" strike="noStrike" spc="-1">
                <a:solidFill>
                  <a:srgbClr val="000000"/>
                </a:solidFill>
                <a:latin typeface="Trebuchet MS"/>
              </a:rPr>
              <a:t>in a work-group</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Access patterns to Local Memory affect performance in a similar way to accessing Global Memory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Have to think about things like coalescence &amp; bank conflicts</a:t>
            </a:r>
            <a:endParaRPr lang="en-US" sz="2800" b="0" strike="noStrike" spc="-1">
              <a:latin typeface="Arial"/>
            </a:endParaRPr>
          </a:p>
        </p:txBody>
      </p:sp>
      <p:sp>
        <p:nvSpPr>
          <p:cNvPr id="1543" name="CustomShape 3"/>
          <p:cNvSpPr/>
          <p:nvPr/>
        </p:nvSpPr>
        <p:spPr>
          <a:xfrm>
            <a:off x="5519160" y="6516000"/>
            <a:ext cx="3806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Typical figures for a 2013 GPU</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Local Memory</a:t>
            </a:r>
            <a:endParaRPr lang="en-US" sz="4400" b="0" strike="noStrike" spc="-1">
              <a:latin typeface="Arial"/>
            </a:endParaRPr>
          </a:p>
        </p:txBody>
      </p:sp>
      <p:sp>
        <p:nvSpPr>
          <p:cNvPr id="1545"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Memory </a:t>
            </a:r>
            <a:r>
              <a:rPr lang="en-US" sz="3200" b="0" strike="noStrike" spc="-1">
                <a:solidFill>
                  <a:srgbClr val="000000"/>
                </a:solidFill>
                <a:latin typeface="Trebuchet MS"/>
              </a:rPr>
              <a:t>doesn’t always help…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CPUs don’t have special hardware for it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can mean excessive use of Local Memory might slow down kernels on CPUs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GPUs now have effective on-chip caches which can provide much of the benefit of Local Memory but without programmer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So, your mileage may vary!</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Memory Hierarchy</a:t>
            </a:r>
            <a:endParaRPr lang="en-US" sz="4400" b="0" strike="noStrike" spc="-1">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scrgbClr r="0" g="0" b="0"/>
          </a:lnRef>
          <a:fillRef idx="0">
            <a:scrgbClr r="0" g="0" b="0"/>
          </a:fillRef>
          <a:effectRef idx="0">
            <a:scrgbClr r="0" g="0" b="0"/>
          </a:effectRef>
          <a:fontRef idx="minor"/>
        </p:style>
      </p:sp>
      <p:sp>
        <p:nvSpPr>
          <p:cNvPr id="1548" name="CustomShape 3"/>
          <p:cNvSpPr/>
          <p:nvPr/>
        </p:nvSpPr>
        <p:spPr>
          <a:xfrm>
            <a:off x="5367960" y="1770120"/>
            <a:ext cx="26496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en-US" sz="2400" b="0" strike="noStrike" spc="-1">
                <a:solidFill>
                  <a:srgbClr val="E46C0A"/>
                </a:solidFill>
                <a:latin typeface="Trebuchet MS"/>
                <a:ea typeface="ヒラギノ角ゴ ProN W3"/>
              </a:rPr>
              <a:t>Private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 words/WI</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Local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 KBytes/WG</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Global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 GBytes</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Host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O(1-100) GBytes</a:t>
            </a:r>
            <a:endParaRPr lang="en-US" sz="2000" b="0" strike="noStrike" spc="-1">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scrgbClr r="0" g="0" b="0"/>
          </a:lnRef>
          <a:fillRef idx="0">
            <a:scrgbClr r="0" g="0" b="0"/>
          </a:fillRef>
          <a:effectRef idx="0">
            <a:scrgbClr r="0" g="0" b="0"/>
          </a:effectRef>
          <a:fontRef idx="minor"/>
        </p:style>
      </p:sp>
      <p:sp>
        <p:nvSpPr>
          <p:cNvPr id="1550" name="CustomShape 5"/>
          <p:cNvSpPr/>
          <p:nvPr/>
        </p:nvSpPr>
        <p:spPr>
          <a:xfrm>
            <a:off x="778680" y="1754280"/>
            <a:ext cx="30168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en-US" sz="2400" b="0" strike="noStrike" spc="-1">
                <a:solidFill>
                  <a:srgbClr val="E46C0A"/>
                </a:solidFill>
                <a:latin typeface="Trebuchet MS"/>
                <a:ea typeface="ヒラギノ角ゴ ProN W3"/>
              </a:rPr>
              <a:t>Private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O(2-3) words/cycle/WI</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Local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 words/cycle/WG</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Global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O(100-200) GBytes/s</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Host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O(1-100) GBytes/s</a:t>
            </a:r>
            <a:endParaRPr lang="en-US" sz="2000" b="0" strike="noStrike" spc="-1">
              <a:latin typeface="Arial"/>
            </a:endParaRPr>
          </a:p>
        </p:txBody>
      </p:sp>
      <p:sp>
        <p:nvSpPr>
          <p:cNvPr id="1551" name="CustomShape 6"/>
          <p:cNvSpPr/>
          <p:nvPr/>
        </p:nvSpPr>
        <p:spPr>
          <a:xfrm>
            <a:off x="802080" y="6045120"/>
            <a:ext cx="6855840" cy="330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1600" b="0" strike="noStrike" spc="-1">
                <a:solidFill>
                  <a:srgbClr val="000000"/>
                </a:solidFill>
                <a:latin typeface="Trebuchet MS"/>
                <a:ea typeface="ヒラギノ角ゴ ProN W3"/>
              </a:rPr>
              <a:t>Speeds and feeds approx. for a high-end discrete GPU, circa 2011</a:t>
            </a:r>
            <a:endParaRPr lang="en-US" sz="1600" b="0" strike="noStrike" spc="-1">
              <a:latin typeface="Arial"/>
            </a:endParaRPr>
          </a:p>
        </p:txBody>
      </p:sp>
      <p:sp>
        <p:nvSpPr>
          <p:cNvPr id="1552" name="CustomShape 7"/>
          <p:cNvSpPr/>
          <p:nvPr/>
        </p:nvSpPr>
        <p:spPr>
          <a:xfrm>
            <a:off x="1067400" y="1177200"/>
            <a:ext cx="219996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2400" b="1" strike="noStrike" spc="-1">
                <a:solidFill>
                  <a:srgbClr val="C0504D"/>
                </a:solidFill>
                <a:latin typeface="Trebuchet MS"/>
                <a:ea typeface="ヒラギノ角ゴ ProN W3"/>
              </a:rPr>
              <a:t>Bandwidths</a:t>
            </a:r>
            <a:endParaRPr lang="en-US" sz="2400" b="0" strike="noStrike" spc="-1">
              <a:latin typeface="Arial"/>
            </a:endParaRPr>
          </a:p>
        </p:txBody>
      </p:sp>
      <p:sp>
        <p:nvSpPr>
          <p:cNvPr id="1553" name="CustomShape 8"/>
          <p:cNvSpPr/>
          <p:nvPr/>
        </p:nvSpPr>
        <p:spPr>
          <a:xfrm>
            <a:off x="6135840" y="1177200"/>
            <a:ext cx="106920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2400" b="1" strike="noStrike" spc="-1">
                <a:solidFill>
                  <a:srgbClr val="C0504D"/>
                </a:solidFill>
                <a:latin typeface="Trebuchet MS"/>
                <a:ea typeface="ヒラギノ角ゴ ProN W3"/>
              </a:rPr>
              <a:t>Sizes</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Consistency</a:t>
            </a:r>
            <a:endParaRPr lang="en-US" sz="4400" b="0" strike="noStrike" spc="-1">
              <a:latin typeface="Arial"/>
            </a:endParaRPr>
          </a:p>
        </p:txBody>
      </p:sp>
      <p:sp>
        <p:nvSpPr>
          <p:cNvPr id="1555" name="CustomShape 2"/>
          <p:cNvSpPr/>
          <p:nvPr/>
        </p:nvSpPr>
        <p:spPr>
          <a:xfrm>
            <a:off x="179640" y="908640"/>
            <a:ext cx="8784360" cy="594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uses a </a:t>
            </a:r>
            <a:r>
              <a:rPr lang="en-US" sz="3200" b="1" strike="noStrike" spc="-1">
                <a:solidFill>
                  <a:srgbClr val="4F81BD"/>
                </a:solidFill>
                <a:latin typeface="Trebuchet MS"/>
              </a:rPr>
              <a:t>relaxed consistency </a:t>
            </a:r>
            <a:r>
              <a:rPr lang="en-US" sz="3200" b="0" strike="noStrike" spc="-1">
                <a:solidFill>
                  <a:srgbClr val="000000"/>
                </a:solidFill>
                <a:latin typeface="Trebuchet MS"/>
              </a:rPr>
              <a:t>memory model; i.e.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state of memory visible to a work-item is not guaranteed to be consistent across the collection of work-items at all times.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Within a work-item: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Memory has load/store consistency to the work-item’s private view of memory, i.e. it sees its own reads and writes correctly</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Local memory is consistent between work-items at a barrier.</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Global memory is consistent within a work-group at a barrier, </a:t>
            </a:r>
            <a:r>
              <a:rPr lang="en-US" sz="3200" b="1" u="sng" strike="noStrike" spc="-1">
                <a:solidFill>
                  <a:srgbClr val="000000"/>
                </a:solidFill>
                <a:uFillTx/>
                <a:latin typeface="Trebuchet MS"/>
              </a:rPr>
              <a:t>but </a:t>
            </a:r>
            <a:r>
              <a:rPr lang="en-US" sz="3200" b="1" i="1" u="sng" strike="noStrike" spc="-1">
                <a:solidFill>
                  <a:srgbClr val="C0504D"/>
                </a:solidFill>
                <a:uFillTx/>
                <a:latin typeface="Trebuchet MS"/>
              </a:rPr>
              <a:t>not</a:t>
            </a:r>
            <a:r>
              <a:rPr lang="en-US" sz="3200" b="1" u="sng" strike="noStrike" spc="-1">
                <a:solidFill>
                  <a:srgbClr val="C0504D"/>
                </a:solidFill>
                <a:uFillTx/>
                <a:latin typeface="Trebuchet MS"/>
              </a:rPr>
              <a:t> </a:t>
            </a:r>
            <a:r>
              <a:rPr lang="en-US" sz="3200" b="1" u="sng" strike="noStrike" spc="-1">
                <a:solidFill>
                  <a:srgbClr val="000000"/>
                </a:solidFill>
                <a:uFillTx/>
                <a:latin typeface="Trebuchet MS"/>
              </a:rPr>
              <a:t>guaranteed across different work-groups!!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a common source of bugs!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Consistency of memory shared between </a:t>
            </a:r>
            <a:r>
              <a:rPr lang="en-US" sz="3200" b="0" strike="noStrike" spc="-1">
                <a:solidFill>
                  <a:srgbClr val="C0504D"/>
                </a:solidFill>
                <a:latin typeface="Trebuchet MS"/>
              </a:rPr>
              <a:t>commands </a:t>
            </a:r>
            <a:r>
              <a:rPr lang="en-US" sz="3200" b="0" strike="noStrike" spc="-1">
                <a:solidFill>
                  <a:srgbClr val="000000"/>
                </a:solidFill>
                <a:latin typeface="Trebuchet MS"/>
              </a:rPr>
              <a:t>(e.g. kernel invocations) is enforced by </a:t>
            </a:r>
            <a:r>
              <a:rPr lang="en-US" sz="3200" b="0" strike="noStrike" spc="-1">
                <a:solidFill>
                  <a:srgbClr val="C0504D"/>
                </a:solidFill>
                <a:latin typeface="Trebuchet MS"/>
              </a:rPr>
              <a:t>synchronization </a:t>
            </a:r>
            <a:r>
              <a:rPr lang="en-US" sz="3200" b="0" strike="noStrike" spc="-1">
                <a:solidFill>
                  <a:srgbClr val="000000"/>
                </a:solidFill>
                <a:latin typeface="Trebuchet MS"/>
              </a:rPr>
              <a:t>(barriers, events, in-order queue) </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557" name="CustomShape 2"/>
          <p:cNvSpPr/>
          <p:nvPr/>
        </p:nvSpPr>
        <p:spPr>
          <a:xfrm>
            <a:off x="123840" y="158436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There may be significant overhead to manage work-items and work-groups.</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have each work-item compute a full row of C</a:t>
            </a:r>
            <a:endParaRPr lang="en-US" sz="2400" b="0" strike="noStrike" spc="-1">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59" name="CustomShape 4"/>
          <p:cNvSpPr/>
          <p:nvPr/>
        </p:nvSpPr>
        <p:spPr>
          <a:xfrm>
            <a:off x="2829240" y="365328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560" name="CustomShape 5"/>
          <p:cNvSpPr/>
          <p:nvPr/>
        </p:nvSpPr>
        <p:spPr>
          <a:xfrm>
            <a:off x="4690440" y="365328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2" name="CustomShape 7"/>
          <p:cNvSpPr/>
          <p:nvPr/>
        </p:nvSpPr>
        <p:spPr>
          <a:xfrm>
            <a:off x="3543480" y="343764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5" name="CustomShape 10"/>
          <p:cNvSpPr/>
          <p:nvPr/>
        </p:nvSpPr>
        <p:spPr>
          <a:xfrm>
            <a:off x="5438880" y="369180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7" name="CustomShape 12"/>
          <p:cNvSpPr/>
          <p:nvPr/>
        </p:nvSpPr>
        <p:spPr>
          <a:xfrm>
            <a:off x="1598040" y="3501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568" name="CustomShape 13"/>
          <p:cNvSpPr/>
          <p:nvPr/>
        </p:nvSpPr>
        <p:spPr>
          <a:xfrm>
            <a:off x="611640" y="449172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571" name="CustomShape 16"/>
          <p:cNvSpPr/>
          <p:nvPr/>
        </p:nvSpPr>
        <p:spPr>
          <a:xfrm>
            <a:off x="251640" y="5015880"/>
            <a:ext cx="8784360" cy="127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ea typeface="DejaVu Sans"/>
              </a:rPr>
              <a:t>And with an eye towards future optimizations, let’s collect work-items into work-groups with 64 work-items per work-group </a:t>
            </a:r>
            <a:endParaRPr lang="en-US" sz="2400" b="0" strike="noStrike" spc="-1">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 domain of work-items</a:t>
            </a:r>
            <a:endParaRPr lang="en-US" sz="3600" b="0" strike="noStrike" spc="-1">
              <a:latin typeface="Arial"/>
            </a:endParaRPr>
          </a:p>
        </p:txBody>
      </p:sp>
      <p:sp>
        <p:nvSpPr>
          <p:cNvPr id="1573" name="CustomShape 2"/>
          <p:cNvSpPr/>
          <p:nvPr/>
        </p:nvSpPr>
        <p:spPr>
          <a:xfrm>
            <a:off x="107640" y="1124640"/>
            <a:ext cx="88563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 1024 (1D)</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Whole problem space (index space)</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  64 (work-items per work-group)</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Only 1024/64 = 16 work-groups in total</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574" name="CustomShape 3"/>
          <p:cNvSpPr/>
          <p:nvPr/>
        </p:nvSpPr>
        <p:spPr>
          <a:xfrm>
            <a:off x="107640" y="5445360"/>
            <a:ext cx="8856360" cy="12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Important implication: we will have a lot fewer work-items per work-group (64) and work-groups (16). Why might this matter?</a:t>
            </a:r>
            <a:endParaRPr lang="en-US" sz="3200" b="0" strike="noStrike" spc="-1">
              <a:latin typeface="Arial"/>
            </a:endParaRPr>
          </a:p>
        </p:txBody>
      </p:sp>
      <p:sp>
        <p:nvSpPr>
          <p:cNvPr id="1575" name="CustomShape 4"/>
          <p:cNvSpPr/>
          <p:nvPr/>
        </p:nvSpPr>
        <p:spPr>
          <a:xfrm>
            <a:off x="861840" y="2205000"/>
            <a:ext cx="36360" cy="322560"/>
          </a:xfrm>
          <a:prstGeom prst="rect">
            <a:avLst/>
          </a:prstGeom>
          <a:noFill/>
          <a:ln w="12600">
            <a:noFill/>
          </a:ln>
        </p:spPr>
        <p:style>
          <a:lnRef idx="0">
            <a:scrgbClr r="0" g="0" b="0"/>
          </a:lnRef>
          <a:fillRef idx="0">
            <a:scrgbClr r="0" g="0" b="0"/>
          </a:fillRef>
          <a:effectRef idx="0">
            <a:scrgbClr r="0" g="0" b="0"/>
          </a:effectRef>
          <a:fontRef idx="minor"/>
        </p:style>
      </p:sp>
      <p:sp>
        <p:nvSpPr>
          <p:cNvPr id="1576" name="Line 5"/>
          <p:cNvSpPr/>
          <p:nvPr/>
        </p:nvSpPr>
        <p:spPr>
          <a:xfrm flipV="1">
            <a:off x="3242160" y="32126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77" name="CustomShape 6"/>
          <p:cNvSpPr/>
          <p:nvPr/>
        </p:nvSpPr>
        <p:spPr>
          <a:xfrm rot="16200000">
            <a:off x="2781720" y="4152240"/>
            <a:ext cx="54180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1024</a:t>
            </a:r>
            <a:endParaRPr lang="en-US" sz="1800" b="0" strike="noStrike" spc="-1">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83" name="CustomShape 12"/>
          <p:cNvSpPr/>
          <p:nvPr/>
        </p:nvSpPr>
        <p:spPr>
          <a:xfrm rot="16200000">
            <a:off x="5704920" y="3238920"/>
            <a:ext cx="28908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64</a:t>
            </a:r>
            <a:endParaRPr lang="en-US" sz="1800" b="0" strike="noStrike" spc="-1">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CPU 用户的安装过程（旧版）</a:t>
            </a:r>
            <a:endParaRPr lang="en-US" sz="4400" b="0" strike="noStrike" spc="-1">
              <a:latin typeface="Arial"/>
            </a:endParaRPr>
          </a:p>
        </p:txBody>
      </p:sp>
      <p:sp>
        <p:nvSpPr>
          <p:cNvPr id="45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Linux 系统上需要英特尔至强 Intel® Xeon™ 处理器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Intel 官网下载 Xeon Linux SDK</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解压缩下载的文件</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tar -zxf download.tar.gz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sudo apt-get install rpm alien libnuma1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还可以使用 alien 来安装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alien –i *base*.rpm *intel-cpu*.rpm *devel*.rpm</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将 ICD 复制到正确路径下</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cp /opt/intel/&lt;version&gt;/etc/intel64.icd /etc/OpenCL/vendors/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p:txBody>
      </p:sp>
      <p:sp>
        <p:nvSpPr>
          <p:cNvPr id="1597"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One work item per row of C</a:t>
            </a:r>
            <a:endParaRPr lang="en-US" sz="2800" b="0" strike="noStrike" spc="-1">
              <a:latin typeface="Arial"/>
            </a:endParaRPr>
          </a:p>
        </p:txBody>
      </p:sp>
      <p:sp>
        <p:nvSpPr>
          <p:cNvPr id="1598" name="CustomShape 3"/>
          <p:cNvSpPr/>
          <p:nvPr/>
        </p:nvSpPr>
        <p:spPr>
          <a:xfrm>
            <a:off x="3564000" y="1700640"/>
            <a:ext cx="51220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a:t>
            </a:r>
            <a:r>
              <a:rPr lang="en-US" sz="2000" b="1" strike="noStrike" spc="-1">
                <a:solidFill>
                  <a:srgbClr val="000000"/>
                </a:solidFill>
                <a:latin typeface="Courier New"/>
                <a:ea typeface="DejaVu Sans"/>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 </a:t>
            </a:r>
            <a:r>
              <a:rPr lang="en-US" sz="2000" b="1" strike="noStrike" spc="-1">
                <a:solidFill>
                  <a:srgbClr val="000000"/>
                </a:solidFill>
                <a:latin typeface="Courier New"/>
                <a:ea typeface="DejaVu Sans"/>
              </a:rPr>
              <a:t>i = </a:t>
            </a:r>
            <a:r>
              <a:rPr lang="en-US" sz="2000" b="1" strike="noStrike" spc="-1">
                <a:solidFill>
                  <a:srgbClr val="17375E"/>
                </a:solidFill>
                <a:latin typeface="Courier New"/>
                <a:ea typeface="DejaVu Sans"/>
              </a:rPr>
              <a:t>get_global_id</a:t>
            </a:r>
            <a:r>
              <a:rPr lang="en-US" sz="2000" b="1" strike="noStrike" spc="-1">
                <a:solidFill>
                  <a:srgbClr val="000000"/>
                </a:solidFill>
                <a:latin typeface="Courier New"/>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float </a:t>
            </a:r>
            <a:r>
              <a:rPr lang="en-US" sz="2000" b="1" strike="noStrike" spc="-1">
                <a:solidFill>
                  <a:srgbClr val="000000"/>
                </a:solidFill>
                <a:latin typeface="Courier New"/>
                <a:ea typeface="DejaVu Sans"/>
              </a:rPr>
              <a:t>tmp;</a:t>
            </a: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01"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02"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03"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1D ND Range set to number of rows in the C matrix</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Local Dimension set to 64 so number of work-groups match number of compute units (16 in this case) for our order 1024 matrices</a:t>
            </a:r>
            <a:endParaRPr lang="en-US" sz="2000" b="0" strike="noStrike" spc="-1">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a_in, b_in, c_out);</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05"/>
                                        </p:tgtEl>
                                        <p:attrNameLst>
                                          <p:attrName>style.visibility</p:attrName>
                                        </p:attrNameLst>
                                      </p:cBhvr>
                                      <p:to>
                                        <p:strVal val="visible"/>
                                      </p:to>
                                    </p:set>
                                    <p:animEffect transition="in" filter="fade">
                                      <p:cBhvr additive="repl">
                                        <p:cTn id="7" dur="500"/>
                                        <p:tgtEl>
                                          <p:spTgt spid="1605"/>
                                        </p:tgtEl>
                                      </p:cBhvr>
                                    </p:animEffect>
                                    <p:anim calcmode="lin" valueType="num">
                                      <p:cBhvr additive="repl">
                                        <p:cTn id="8" dur="500" fill="hold"/>
                                        <p:tgtEl>
                                          <p:spTgt spid="1605"/>
                                        </p:tgtEl>
                                        <p:attrNameLst>
                                          <p:attrName>ppt_x</p:attrName>
                                        </p:attrNameLst>
                                      </p:cBhvr>
                                      <p:tavLst>
                                        <p:tav tm="0">
                                          <p:val>
                                            <p:strVal val="#ppt_x"/>
                                          </p:val>
                                        </p:tav>
                                        <p:tav tm="100000">
                                          <p:val>
                                            <p:strVal val="#ppt_x"/>
                                          </p:val>
                                        </p:tav>
                                      </p:tavLst>
                                    </p:anim>
                                    <p:anim calcmode="lin" valueType="num">
                                      <p:cBhvr additive="repl">
                                        <p:cTn id="9"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07"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08" name="Table 3"/>
          <p:cNvGraphicFramePr/>
          <p:nvPr/>
        </p:nvGraphicFramePr>
        <p:xfrm>
          <a:off x="611640" y="2637000"/>
          <a:ext cx="7920360" cy="18288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bl>
          </a:graphicData>
        </a:graphic>
      </p:graphicFrame>
      <p:sp>
        <p:nvSpPr>
          <p:cNvPr id="1609" name="CustomShape 4"/>
          <p:cNvSpPr/>
          <p:nvPr/>
        </p:nvSpPr>
        <p:spPr>
          <a:xfrm>
            <a:off x="0" y="515880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1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1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12" name="CustomShape 7"/>
          <p:cNvSpPr/>
          <p:nvPr/>
        </p:nvSpPr>
        <p:spPr>
          <a:xfrm>
            <a:off x="3330720" y="4653000"/>
            <a:ext cx="38840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9BBB59"/>
                </a:solidFill>
                <a:latin typeface="Trebuchet MS"/>
                <a:ea typeface="DejaVu Sans"/>
              </a:rPr>
              <a:t>This has started to help.</a:t>
            </a:r>
            <a:endParaRPr lang="en-US" sz="2400" b="0" strike="noStrike" spc="-1">
              <a:latin typeface="Arial"/>
            </a:endParaRPr>
          </a:p>
        </p:txBody>
      </p:sp>
      <p:sp>
        <p:nvSpPr>
          <p:cNvPr id="1613" name="CustomShape 8"/>
          <p:cNvSpPr/>
          <p:nvPr/>
        </p:nvSpPr>
        <p:spPr>
          <a:xfrm flipV="1">
            <a:off x="7054200" y="4508280"/>
            <a:ext cx="227880" cy="374040"/>
          </a:xfrm>
          <a:custGeom>
            <a:avLst/>
            <a:gdLst/>
            <a:ahLst/>
            <a:cxnLst/>
            <a:rect l="l" t="t" r="r" b="b"/>
            <a:pathLst>
              <a:path w="21600" h="21600">
                <a:moveTo>
                  <a:pt x="0" y="0"/>
                </a:moveTo>
                <a:lnTo>
                  <a:pt x="21600" y="21600"/>
                </a:lnTo>
              </a:path>
            </a:pathLst>
          </a:custGeom>
          <a:noFill/>
          <a:ln w="3816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15" name="CustomShape 2"/>
          <p:cNvSpPr/>
          <p:nvPr/>
        </p:nvSpPr>
        <p:spPr>
          <a:xfrm>
            <a:off x="123840" y="170064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Notice that, in one row of C, each element reuses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Let’s copy that row of A into private memory of the work-item that’s (exclusively) using it to avoid the overhead of loading it from global memory for each C(i,j) computation.</a:t>
            </a:r>
            <a:endParaRPr lang="en-US" sz="2400" b="0" strike="noStrike" spc="-1">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17"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18" name="CustomShape 5"/>
          <p:cNvSpPr/>
          <p:nvPr/>
        </p:nvSpPr>
        <p:spPr>
          <a:xfrm>
            <a:off x="475740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0" name="CustomShape 7"/>
          <p:cNvSpPr/>
          <p:nvPr/>
        </p:nvSpPr>
        <p:spPr>
          <a:xfrm>
            <a:off x="361044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3" name="CustomShape 10"/>
          <p:cNvSpPr/>
          <p:nvPr/>
        </p:nvSpPr>
        <p:spPr>
          <a:xfrm>
            <a:off x="550584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5"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26" name="CustomShape 13"/>
          <p:cNvSpPr/>
          <p:nvPr/>
        </p:nvSpPr>
        <p:spPr>
          <a:xfrm>
            <a:off x="3901320" y="58312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32"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(Row of A in private memory)</a:t>
            </a:r>
            <a:endParaRPr lang="en-US" sz="2800" b="0" strike="noStrike" spc="-1">
              <a:latin typeface="Arial"/>
            </a:endParaRPr>
          </a:p>
        </p:txBody>
      </p:sp>
      <p:sp>
        <p:nvSpPr>
          <p:cNvPr id="1633" name="CustomShape 3"/>
          <p:cNvSpPr/>
          <p:nvPr/>
        </p:nvSpPr>
        <p:spPr>
          <a:xfrm>
            <a:off x="3737160" y="1653480"/>
            <a:ext cx="52484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535320" y="6550200"/>
            <a:ext cx="1026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(*Actually, this is using </a:t>
            </a:r>
            <a:r>
              <a:rPr lang="en-US" sz="1400" b="1" i="1" strike="noStrike" spc="-1">
                <a:solidFill>
                  <a:srgbClr val="000000"/>
                </a:solidFill>
                <a:latin typeface="Trebuchet MS"/>
                <a:ea typeface="DejaVu Sans"/>
              </a:rPr>
              <a:t>far</a:t>
            </a:r>
            <a:r>
              <a:rPr lang="en-US" sz="1400" b="0" strike="noStrike" spc="-1">
                <a:solidFill>
                  <a:srgbClr val="000000"/>
                </a:solidFill>
                <a:latin typeface="Trebuchet MS"/>
                <a:ea typeface="DejaVu Sans"/>
              </a:rPr>
              <a:t> more private memory than we’ll have and so Awrk[] will be spilled to global memory)</a:t>
            </a:r>
            <a:endParaRPr lang="en-US" sz="1400" b="0" strike="noStrike" spc="-1">
              <a:latin typeface="Arial"/>
            </a:endParaRPr>
          </a:p>
        </p:txBody>
      </p:sp>
      <p:sp>
        <p:nvSpPr>
          <p:cNvPr id="1636" name="CustomShape 6"/>
          <p:cNvSpPr/>
          <p:nvPr/>
        </p:nvSpPr>
        <p:spPr>
          <a:xfrm>
            <a:off x="2743200" y="866880"/>
            <a:ext cx="6058440" cy="81936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Copy a row of A into private memory from global memory before we start with the matrix multiplications.</a:t>
            </a:r>
            <a:endParaRPr lang="en-US" sz="1600" b="0" strike="noStrike" spc="-1">
              <a:latin typeface="Arial"/>
            </a:endParaRPr>
          </a:p>
        </p:txBody>
      </p:sp>
      <p:sp>
        <p:nvSpPr>
          <p:cNvPr id="1637" name="CustomShape 7"/>
          <p:cNvSpPr/>
          <p:nvPr/>
        </p:nvSpPr>
        <p:spPr>
          <a:xfrm>
            <a:off x="494280" y="5700240"/>
            <a:ext cx="3084480" cy="91224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1" strike="noStrike" spc="-1">
                <a:solidFill>
                  <a:srgbClr val="002060"/>
                </a:solidFill>
                <a:latin typeface="Trebuchet MS"/>
                <a:ea typeface="DejaVu Sans"/>
              </a:rPr>
              <a:t>Setup a work array for A in private memory*</a:t>
            </a:r>
            <a:endParaRPr lang="en-US" sz="1800" b="0" strike="noStrike" spc="-1">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39"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40" name="Table 3"/>
          <p:cNvGraphicFramePr/>
          <p:nvPr/>
        </p:nvGraphicFramePr>
        <p:xfrm>
          <a:off x="611640" y="2637000"/>
          <a:ext cx="7920360" cy="21945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bl>
          </a:graphicData>
        </a:graphic>
      </p:graphicFrame>
      <p:sp>
        <p:nvSpPr>
          <p:cNvPr id="1641"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42"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43"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44" name="CustomShape 7"/>
          <p:cNvSpPr/>
          <p:nvPr/>
        </p:nvSpPr>
        <p:spPr>
          <a:xfrm>
            <a:off x="4483080" y="5169240"/>
            <a:ext cx="19364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 impact!</a:t>
            </a:r>
            <a:endParaRPr lang="en-US" sz="2400" b="0" strike="noStrike" spc="-1">
              <a:latin typeface="Arial"/>
            </a:endParaRPr>
          </a:p>
        </p:txBody>
      </p:sp>
      <p:sp>
        <p:nvSpPr>
          <p:cNvPr id="1645" name="CustomShape 8"/>
          <p:cNvSpPr/>
          <p:nvPr/>
        </p:nvSpPr>
        <p:spPr>
          <a:xfrm flipV="1">
            <a:off x="6330960" y="4891680"/>
            <a:ext cx="1192680" cy="507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Why using too much private memory can be a good thing</a:t>
            </a:r>
            <a:endParaRPr lang="en-US" sz="4400" b="0" strike="noStrike" spc="-1">
              <a:latin typeface="Arial"/>
            </a:endParaRPr>
          </a:p>
        </p:txBody>
      </p:sp>
      <p:sp>
        <p:nvSpPr>
          <p:cNvPr id="1647" name="CustomShape 2"/>
          <p:cNvSpPr/>
          <p:nvPr/>
        </p:nvSpPr>
        <p:spPr>
          <a:xfrm>
            <a:off x="457200" y="1600200"/>
            <a:ext cx="822888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reality private memory is just hardware registers, so only dozens of these are available per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Many kernels will allocate too many variables to private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the compiler already has to be able to deal with this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does so by </a:t>
            </a:r>
            <a:r>
              <a:rPr lang="en-US" sz="3200" b="0" i="1" strike="noStrike" spc="-1">
                <a:solidFill>
                  <a:srgbClr val="000000"/>
                </a:solidFill>
                <a:latin typeface="Trebuchet MS"/>
              </a:rPr>
              <a:t>spilling</a:t>
            </a:r>
            <a:r>
              <a:rPr lang="en-US" sz="3200" b="0" strike="noStrike" spc="-1">
                <a:solidFill>
                  <a:srgbClr val="000000"/>
                </a:solidFill>
                <a:latin typeface="Trebuchet MS"/>
              </a:rPr>
              <a:t> excess private variables to (global)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still told the compiler something useful – that the data will only be accessed by a single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lets the compiler allocate the data in such as way as to enable more efficient memory access</a:t>
            </a:r>
            <a:endParaRPr lang="en-US" sz="3200" b="0" strike="noStrike" spc="-1">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7: using private memory</a:t>
            </a:r>
            <a:endParaRPr lang="en-US" sz="3600" b="0" strike="noStrike" spc="-1">
              <a:latin typeface="Arial"/>
            </a:endParaRPr>
          </a:p>
        </p:txBody>
      </p:sp>
      <p:sp>
        <p:nvSpPr>
          <p:cNvPr id="1649"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private memory to minimize memory movement costs and optimize performance of your matrix multiplication program</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Start with your matrix multiplication solution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kernel so that each work-item copies its own row of A into private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Optimize step by step, saving the intermediate versions and tracking performance improvements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message to standard output verifying that the matrix multiplication program is generating the correct results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Report the runtime and the MFLOPS</a:t>
            </a:r>
            <a:endParaRPr lang="en-US" sz="2800" b="0" strike="noStrike" spc="-1">
              <a:latin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51" name="CustomShape 2"/>
          <p:cNvSpPr/>
          <p:nvPr/>
        </p:nvSpPr>
        <p:spPr>
          <a:xfrm>
            <a:off x="123840" y="1412640"/>
            <a:ext cx="886140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already noticed that, in one row of C, each element 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Each work-item in a work-group also uses the same columns of B</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store the B columns in </a:t>
            </a:r>
            <a:r>
              <a:rPr lang="en-US" sz="2400" b="1" strike="noStrike" spc="-1">
                <a:solidFill>
                  <a:srgbClr val="C0504D"/>
                </a:solidFill>
                <a:latin typeface="Trebuchet MS"/>
              </a:rPr>
              <a:t>local</a:t>
            </a:r>
            <a:r>
              <a:rPr lang="en-US" sz="2400" b="0" strike="noStrike" spc="-1">
                <a:solidFill>
                  <a:srgbClr val="C0504D"/>
                </a:solidFill>
                <a:latin typeface="Trebuchet MS"/>
              </a:rPr>
              <a:t> </a:t>
            </a:r>
            <a:r>
              <a:rPr lang="en-US" sz="2400" b="0" strike="noStrike" spc="-1">
                <a:solidFill>
                  <a:srgbClr val="000000"/>
                </a:solidFill>
                <a:latin typeface="Trebuchet MS"/>
              </a:rPr>
              <a:t>memory (which is shared by the work-items in the work-group)</a:t>
            </a:r>
            <a:endParaRPr lang="en-US" sz="2400" b="0" strike="noStrike" spc="-1">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3"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54" name="CustomShape 5"/>
          <p:cNvSpPr/>
          <p:nvPr/>
        </p:nvSpPr>
        <p:spPr>
          <a:xfrm>
            <a:off x="46987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6" name="CustomShape 7"/>
          <p:cNvSpPr/>
          <p:nvPr/>
        </p:nvSpPr>
        <p:spPr>
          <a:xfrm>
            <a:off x="35517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9" name="CustomShape 10"/>
          <p:cNvSpPr/>
          <p:nvPr/>
        </p:nvSpPr>
        <p:spPr>
          <a:xfrm>
            <a:off x="54471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61"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62" name="CustomShape 13"/>
          <p:cNvSpPr/>
          <p:nvPr/>
        </p:nvSpPr>
        <p:spPr>
          <a:xfrm>
            <a:off x="1184400" y="56008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Local memory for each work-group</a:t>
            </a:r>
            <a:endParaRPr lang="en-US" sz="2000" b="0" strike="noStrike" spc="-1">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__local  </a:t>
            </a:r>
            <a:r>
              <a:rPr lang="en-US" sz="2000" b="1" strike="noStrike" spc="-1">
                <a:solidFill>
                  <a:srgbClr val="C0504D"/>
                </a:solidFill>
                <a:latin typeface="Courier New"/>
              </a:rPr>
              <a:t>float</a:t>
            </a:r>
            <a:r>
              <a:rPr lang="en-US" sz="2000" b="1" strike="noStrike" spc="-1">
                <a:solidFill>
                  <a:srgbClr val="000000"/>
                </a:solidFill>
                <a:latin typeface="Courier New"/>
              </a:rPr>
              <a:t> *Bwrk)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iloc  =</a:t>
            </a:r>
            <a:br/>
            <a:r>
              <a:rPr lang="en-US" sz="2000" b="1" strike="noStrike" spc="-1">
                <a:solidFill>
                  <a:srgbClr val="000000"/>
                </a:solidFill>
                <a:latin typeface="Courier New"/>
              </a:rPr>
              <a:t>      </a:t>
            </a:r>
            <a:r>
              <a:rPr lang="en-US" sz="2000" b="1" strike="noStrike" spc="-1">
                <a:solidFill>
                  <a:srgbClr val="17375E"/>
                </a:solidFill>
                <a:latin typeface="Courier New"/>
              </a:rPr>
              <a:t>get_local_id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nloc =</a:t>
            </a:r>
            <a:br/>
            <a:r>
              <a:rPr lang="en-US" sz="2000" b="1" strike="noStrike" spc="-1">
                <a:solidFill>
                  <a:srgbClr val="000000"/>
                </a:solidFill>
                <a:latin typeface="Courier New"/>
              </a:rPr>
              <a:t>      </a:t>
            </a:r>
            <a:r>
              <a:rPr lang="en-US" sz="2000" b="1" strike="noStrike" spc="-1">
                <a:solidFill>
                  <a:srgbClr val="17375E"/>
                </a:solidFill>
                <a:latin typeface="Courier New"/>
              </a:rPr>
              <a:t>get_local_size</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71" name="CustomShape 2"/>
          <p:cNvSpPr/>
          <p:nvPr/>
        </p:nvSpPr>
        <p:spPr>
          <a:xfrm>
            <a:off x="0" y="0"/>
            <a:ext cx="914328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000" b="0" strike="noStrike" spc="-1">
                <a:solidFill>
                  <a:srgbClr val="000000"/>
                </a:solidFill>
                <a:latin typeface="Trebuchet MS"/>
              </a:rPr>
              <a:t>B column shared between work-items</a:t>
            </a:r>
            <a:endParaRPr lang="en-US" sz="2000" b="0" strike="noStrike" spc="-1">
              <a:latin typeface="Arial"/>
            </a:endParaRPr>
          </a:p>
        </p:txBody>
      </p:sp>
      <p:sp>
        <p:nvSpPr>
          <p:cNvPr id="1672" name="CustomShape 3"/>
          <p:cNvSpPr/>
          <p:nvPr/>
        </p:nvSpPr>
        <p:spPr>
          <a:xfrm>
            <a:off x="3894840" y="756720"/>
            <a:ext cx="4996080" cy="56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(k=iloc; k&lt;N; k+=nloc)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Bwrk[k] = B[k* 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Awrk[k]*Bwrk[k];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Pass a work array in local memory to hold a column of B.  All the work-items do the copy “in parallel” using a cyclic loop distribution (hence why we need iloc and nloc) </a:t>
            </a:r>
            <a:endParaRPr lang="en-US" sz="1600" b="0" strike="noStrike" spc="-1">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GPU 用户的安装过程（旧版）</a:t>
            </a:r>
            <a:endParaRPr lang="en-US" sz="4400" b="0" strike="noStrike" spc="-1">
              <a:latin typeface="Arial"/>
            </a:endParaRPr>
          </a:p>
        </p:txBody>
      </p:sp>
      <p:sp>
        <p:nvSpPr>
          <p:cNvPr id="457"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macOS 系统上需要英特尔至强 Intel® Xeon™ 处理器 </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根本不用折腾，出场就能用!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只要选择 Intel® GPU 设备来运行 OpenCL即可</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还有专门针对 Windows 的驱动: https://software.intel.com/en-us/articles/opencl-drivers</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79"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80"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81"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cl::LocalSpaceArg localmem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cl::Local(sizeof(float) * Pdim);</a:t>
            </a:r>
            <a:endParaRPr lang="en-US" sz="1100" b="0" strike="noStrike" spc="-1">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 localmem);</a:t>
            </a:r>
            <a:endParaRPr lang="en-US" sz="1100" b="0" strike="noStrike" spc="-1">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Pass local memory to kernels.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This requires a change to the kernel argument lists … an arg of type LocalSpaceArg is needed.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Allocate the size of local memory</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Update argument list in kernel functor</a:t>
            </a:r>
            <a:endParaRPr lang="en-US" sz="2000" b="0" strike="noStrike" spc="-1">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cl::LocalSpaceArg&gt;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additive="repl">
                                        <p:cTn id="7" dur="500"/>
                                        <p:tgtEl>
                                          <p:spTgt spid="1682"/>
                                        </p:tgtEl>
                                      </p:cBhvr>
                                    </p:animEffect>
                                    <p:anim calcmode="lin" valueType="num">
                                      <p:cBhvr additive="repl">
                                        <p:cTn id="8" dur="500" fill="hold"/>
                                        <p:tgtEl>
                                          <p:spTgt spid="1682"/>
                                        </p:tgtEl>
                                        <p:attrNameLst>
                                          <p:attrName>ppt_x</p:attrName>
                                        </p:attrNameLst>
                                      </p:cBhvr>
                                      <p:tavLst>
                                        <p:tav tm="0">
                                          <p:val>
                                            <p:strVal val="#ppt_x"/>
                                          </p:val>
                                        </p:tav>
                                        <p:tav tm="100000">
                                          <p:val>
                                            <p:strVal val="#ppt_x"/>
                                          </p:val>
                                        </p:tav>
                                      </p:tavLst>
                                    </p:anim>
                                    <p:anim calcmode="lin" valueType="num">
                                      <p:cBhvr additive="repl">
                                        <p:cTn id="9" dur="500" fill="hold"/>
                                        <p:tgtEl>
                                          <p:spTgt spid="1682"/>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fade">
                                      <p:cBhvr additive="repl">
                                        <p:cTn id="12" dur="500"/>
                                        <p:tgtEl>
                                          <p:spTgt spid="1683"/>
                                        </p:tgtEl>
                                      </p:cBhvr>
                                    </p:animEffect>
                                    <p:anim calcmode="lin" valueType="num">
                                      <p:cBhvr additive="repl">
                                        <p:cTn id="13" dur="500" fill="hold"/>
                                        <p:tgtEl>
                                          <p:spTgt spid="1683"/>
                                        </p:tgtEl>
                                        <p:attrNameLst>
                                          <p:attrName>ppt_x</p:attrName>
                                        </p:attrNameLst>
                                      </p:cBhvr>
                                      <p:tavLst>
                                        <p:tav tm="0">
                                          <p:val>
                                            <p:strVal val="#ppt_x"/>
                                          </p:val>
                                        </p:tav>
                                        <p:tav tm="100000">
                                          <p:val>
                                            <p:strVal val="#ppt_x"/>
                                          </p:val>
                                        </p:tav>
                                      </p:tavLst>
                                    </p:anim>
                                    <p:anim calcmode="lin" valueType="num">
                                      <p:cBhvr additive="repl">
                                        <p:cTn id="14" dur="500" fill="hold"/>
                                        <p:tgtEl>
                                          <p:spTgt spid="1683"/>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85"/>
                                        </p:tgtEl>
                                        <p:attrNameLst>
                                          <p:attrName>style.visibility</p:attrName>
                                        </p:attrNameLst>
                                      </p:cBhvr>
                                      <p:to>
                                        <p:strVal val="visible"/>
                                      </p:to>
                                    </p:set>
                                    <p:animEffect transition="in" filter="fade">
                                      <p:cBhvr additive="repl">
                                        <p:cTn id="17" dur="500"/>
                                        <p:tgtEl>
                                          <p:spTgt spid="1685"/>
                                        </p:tgtEl>
                                      </p:cBhvr>
                                    </p:animEffect>
                                    <p:anim calcmode="lin" valueType="num">
                                      <p:cBhvr additive="repl">
                                        <p:cTn id="18" dur="500" fill="hold"/>
                                        <p:tgtEl>
                                          <p:spTgt spid="1685"/>
                                        </p:tgtEl>
                                        <p:attrNameLst>
                                          <p:attrName>ppt_x</p:attrName>
                                        </p:attrNameLst>
                                      </p:cBhvr>
                                      <p:tavLst>
                                        <p:tav tm="0">
                                          <p:val>
                                            <p:strVal val="#ppt_x"/>
                                          </p:val>
                                        </p:tav>
                                        <p:tav tm="100000">
                                          <p:val>
                                            <p:strVal val="#ppt_x"/>
                                          </p:val>
                                        </p:tav>
                                      </p:tavLst>
                                    </p:anim>
                                    <p:anim calcmode="lin" valueType="num">
                                      <p:cBhvr additive="repl">
                                        <p:cTn id="19"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87" name="CustomShape 2"/>
          <p:cNvSpPr/>
          <p:nvPr/>
        </p:nvSpPr>
        <p:spPr>
          <a:xfrm>
            <a:off x="179640" y="1312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88" name="Table 3"/>
          <p:cNvGraphicFramePr/>
          <p:nvPr/>
        </p:nvGraphicFramePr>
        <p:xfrm>
          <a:off x="611640" y="2133000"/>
          <a:ext cx="7920360" cy="28170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81080" y="4869000"/>
            <a:ext cx="88894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Making matrix multiplication </a:t>
            </a:r>
            <a:r>
              <a:rPr lang="en-US" sz="4400" b="0" i="1" strike="noStrike" spc="-1">
                <a:solidFill>
                  <a:srgbClr val="C0504D"/>
                </a:solidFill>
                <a:latin typeface="Trebuchet MS"/>
              </a:rPr>
              <a:t>really</a:t>
            </a:r>
            <a:r>
              <a:rPr lang="en-US" sz="4400" b="0" strike="noStrike" spc="-1">
                <a:solidFill>
                  <a:srgbClr val="9BBB59"/>
                </a:solidFill>
                <a:latin typeface="Trebuchet MS"/>
              </a:rPr>
              <a:t> </a:t>
            </a:r>
            <a:r>
              <a:rPr lang="en-US" sz="4400" b="0" strike="noStrike" spc="-1">
                <a:solidFill>
                  <a:srgbClr val="000000"/>
                </a:solidFill>
                <a:latin typeface="Trebuchet MS"/>
              </a:rPr>
              <a:t>fast</a:t>
            </a:r>
            <a:endParaRPr lang="en-US" sz="4400" b="0" strike="noStrike" spc="-1">
              <a:latin typeface="Arial"/>
            </a:endParaRPr>
          </a:p>
        </p:txBody>
      </p:sp>
      <p:sp>
        <p:nvSpPr>
          <p:cNvPr id="1693" name="CustomShape 2"/>
          <p:cNvSpPr/>
          <p:nvPr/>
        </p:nvSpPr>
        <p:spPr>
          <a:xfrm>
            <a:off x="107640" y="1340640"/>
            <a:ext cx="892836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Our goal has been to describe how to work with private, local and global memory.  We’ve ignored many well-known techniques for making matrix multiplication fast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number of work items must be a multiple of the fundamental machine “vector width”.  This is the wavefront on AMD, warp on NVIDIA, and the number of SIMD lanes exposed by vector units on a CPU</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optimize reuse of data, you need to use blocking techniques  </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Decompose matrices into tiles such that three tiles just fit in the fastest (private) memory</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Copy tiles into local memory</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Do the multiplication over the tiles</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We modified the matrix multiplication program provided with the NVIDIA OpenCL SDK to work with our test suite to produce the blocked results on the following slide. This used register blocking with block sizes mapped onto the GPU’s warp size</a:t>
            </a:r>
            <a:endParaRPr lang="en-US" sz="2800" b="0" strike="noStrike" spc="-1">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95" name="CustomShape 2"/>
          <p:cNvSpPr/>
          <p:nvPr/>
        </p:nvSpPr>
        <p:spPr>
          <a:xfrm>
            <a:off x="181080" y="98064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96" name="Table 3"/>
          <p:cNvGraphicFramePr/>
          <p:nvPr/>
        </p:nvGraphicFramePr>
        <p:xfrm>
          <a:off x="611640" y="1772640"/>
          <a:ext cx="7920360" cy="34394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r h="622440">
                <a:tc>
                  <a:txBody>
                    <a:bodyPr/>
                    <a:lstStyle/>
                    <a:p>
                      <a:pPr>
                        <a:lnSpc>
                          <a:spcPct val="100000"/>
                        </a:lnSpc>
                      </a:pPr>
                      <a:r>
                        <a:rPr lang="en-US" sz="1800" b="0" strike="noStrike" spc="-1">
                          <a:solidFill>
                            <a:srgbClr val="000000"/>
                          </a:solidFill>
                          <a:latin typeface="Trebuchet MS"/>
                        </a:rPr>
                        <a:t>Block oriented approach using local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1,534.0</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230,416.7</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7"/>
                  </a:ext>
                </a:extLst>
              </a:tr>
            </a:tbl>
          </a:graphicData>
        </a:graphic>
      </p:graphicFrame>
      <p:sp>
        <p:nvSpPr>
          <p:cNvPr id="1697"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8"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9"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700" name="CustomShape 7"/>
          <p:cNvSpPr/>
          <p:nvPr/>
        </p:nvSpPr>
        <p:spPr>
          <a:xfrm>
            <a:off x="3818880" y="5146200"/>
            <a:ext cx="35535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Biggest impact so far!</a:t>
            </a:r>
            <a:endParaRPr lang="en-US" sz="2400" b="0" strike="noStrike" spc="-1">
              <a:latin typeface="Arial"/>
            </a:endParaRPr>
          </a:p>
        </p:txBody>
      </p:sp>
      <p:sp>
        <p:nvSpPr>
          <p:cNvPr id="1701" name="CustomShape 8"/>
          <p:cNvSpPr/>
          <p:nvPr/>
        </p:nvSpPr>
        <p:spPr>
          <a:xfrm flipV="1">
            <a:off x="7195680" y="4724280"/>
            <a:ext cx="327600" cy="651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8: using local memory</a:t>
            </a:r>
            <a:endParaRPr lang="en-US" sz="3600" b="0" strike="noStrike" spc="-1">
              <a:latin typeface="Arial"/>
            </a:endParaRPr>
          </a:p>
        </p:txBody>
      </p:sp>
      <p:sp>
        <p:nvSpPr>
          <p:cNvPr id="170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local memory to minimize memory movement costs and optimize performance of your matrix multiplication program</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Start with your matrix multiplication solution that already uses private memory from Exercise 7</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kernel so that each work-group collaboratively copies its own column of B into local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Optimize step by step, saving the intermediate versions and tracking performance improvements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message to standard output verifying that the matrix multiplication program is generating the correct results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Report the runtime and the MFLOPS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Extra:</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Look at the fast, blocked implementation from the NVIDIA OpenCL SDK example. Try running it and compare to yours</a:t>
            </a:r>
            <a:endParaRPr lang="en-US" sz="2800" b="0" strike="noStrike" spc="-1">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Synchronization in OpenCL</a:t>
            </a:r>
            <a:endParaRPr lang="en-US" sz="4000" b="0" strike="noStrike" spc="-1">
              <a:latin typeface="Arial"/>
            </a:endParaRPr>
          </a:p>
        </p:txBody>
      </p:sp>
      <p:sp>
        <p:nvSpPr>
          <p:cNvPr id="170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7</a:t>
            </a: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3600" b="0" strike="noStrike" spc="-1">
                <a:solidFill>
                  <a:srgbClr val="000000"/>
                </a:solidFill>
                <a:latin typeface="Trebuchet MS"/>
              </a:rPr>
              <a:t>Consider N-dimensional domain of work-items</a:t>
            </a:r>
            <a:endParaRPr lang="en-US" sz="3600" b="0" strike="noStrike" spc="-1">
              <a:latin typeface="Arial"/>
            </a:endParaRPr>
          </a:p>
        </p:txBody>
      </p:sp>
      <p:sp>
        <p:nvSpPr>
          <p:cNvPr id="170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64x64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70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0" strike="noStrike" spc="-1">
                <a:solidFill>
                  <a:srgbClr val="C0504D"/>
                </a:solidFill>
                <a:latin typeface="Trebuchet MS"/>
                <a:ea typeface="DejaVu Sans"/>
              </a:rPr>
              <a:t>Synchronization: </a:t>
            </a:r>
            <a:r>
              <a:rPr lang="en-US" sz="3200" b="0" strike="noStrike" spc="-1">
                <a:solidFill>
                  <a:srgbClr val="000000"/>
                </a:solidFill>
                <a:latin typeface="Trebuchet MS"/>
                <a:ea typeface="DejaVu Sans"/>
              </a:rPr>
              <a:t>when multiple units of execution (e.g. work-items) are brought to a known point in their execution.   Most common example is a barrier … i.e. all units of execution “in scope” arrive at the </a:t>
            </a:r>
            <a:r>
              <a:rPr lang="en-US" sz="3200" b="0" strike="noStrike" spc="-1">
                <a:solidFill>
                  <a:srgbClr val="E46C0A"/>
                </a:solidFill>
                <a:latin typeface="Trebuchet MS"/>
                <a:ea typeface="DejaVu Sans"/>
              </a:rPr>
              <a:t>barrier </a:t>
            </a:r>
            <a:r>
              <a:rPr lang="en-US" sz="3200" b="0" strike="noStrike" spc="-1">
                <a:solidFill>
                  <a:srgbClr val="000000"/>
                </a:solidFill>
                <a:latin typeface="Trebuchet MS"/>
                <a:ea typeface="DejaVu Sans"/>
              </a:rPr>
              <a:t>before any proceed. </a:t>
            </a:r>
            <a:endParaRPr lang="en-US" sz="3200" b="0" strike="noStrike" spc="-1">
              <a:latin typeface="Arial"/>
            </a:endParaRPr>
          </a:p>
        </p:txBody>
      </p:sp>
      <p:pic>
        <p:nvPicPr>
          <p:cNvPr id="1709" name="Picture 1"/>
          <p:cNvPicPr/>
          <p:nvPr/>
        </p:nvPicPr>
        <p:blipFill>
          <a:blip r:embed="rId2"/>
          <a:stretch/>
        </p:blipFill>
        <p:spPr>
          <a:xfrm>
            <a:off x="1630440" y="3045240"/>
            <a:ext cx="2045520" cy="2045520"/>
          </a:xfrm>
          <a:prstGeom prst="rect">
            <a:avLst/>
          </a:prstGeom>
          <a:ln w="25560">
            <a:noFill/>
          </a:ln>
        </p:spPr>
      </p:pic>
      <p:sp>
        <p:nvSpPr>
          <p:cNvPr id="171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16" name="Group 10"/>
          <p:cNvGrpSpPr/>
          <p:nvPr/>
        </p:nvGrpSpPr>
        <p:grpSpPr>
          <a:xfrm>
            <a:off x="2147760" y="3049920"/>
            <a:ext cx="1534680" cy="254880"/>
            <a:chOff x="2147760" y="3049920"/>
            <a:chExt cx="1534680" cy="254880"/>
          </a:xfrm>
        </p:grpSpPr>
        <p:sp>
          <p:nvSpPr>
            <p:cNvPr id="171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723" name="Group 17"/>
          <p:cNvGrpSpPr/>
          <p:nvPr/>
        </p:nvGrpSpPr>
        <p:grpSpPr>
          <a:xfrm>
            <a:off x="1635120" y="3305520"/>
            <a:ext cx="2047320" cy="1790280"/>
            <a:chOff x="1635120" y="3305520"/>
            <a:chExt cx="2047320" cy="1790280"/>
          </a:xfrm>
        </p:grpSpPr>
        <p:grpSp>
          <p:nvGrpSpPr>
            <p:cNvPr id="1724" name="Group 18"/>
            <p:cNvGrpSpPr/>
            <p:nvPr/>
          </p:nvGrpSpPr>
          <p:grpSpPr>
            <a:xfrm>
              <a:off x="1635120" y="3305520"/>
              <a:ext cx="2047320" cy="1022760"/>
              <a:chOff x="1635120" y="3305520"/>
              <a:chExt cx="2047320" cy="1022760"/>
            </a:xfrm>
          </p:grpSpPr>
          <p:grpSp>
            <p:nvGrpSpPr>
              <p:cNvPr id="1725" name="Group 19"/>
              <p:cNvGrpSpPr/>
              <p:nvPr/>
            </p:nvGrpSpPr>
            <p:grpSpPr>
              <a:xfrm>
                <a:off x="1635120" y="3305520"/>
                <a:ext cx="2047320" cy="511200"/>
                <a:chOff x="1635120" y="3305520"/>
                <a:chExt cx="2047320" cy="511200"/>
              </a:xfrm>
            </p:grpSpPr>
            <p:grpSp>
              <p:nvGrpSpPr>
                <p:cNvPr id="1726" name="Group 20"/>
                <p:cNvGrpSpPr/>
                <p:nvPr/>
              </p:nvGrpSpPr>
              <p:grpSpPr>
                <a:xfrm>
                  <a:off x="1635120" y="3305520"/>
                  <a:ext cx="2047320" cy="255240"/>
                  <a:chOff x="1635120" y="3305520"/>
                  <a:chExt cx="2047320" cy="255240"/>
                </a:xfrm>
              </p:grpSpPr>
              <p:sp>
                <p:nvSpPr>
                  <p:cNvPr id="172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29" name="Group 23"/>
                  <p:cNvGrpSpPr/>
                  <p:nvPr/>
                </p:nvGrpSpPr>
                <p:grpSpPr>
                  <a:xfrm>
                    <a:off x="2147040" y="3305520"/>
                    <a:ext cx="1535400" cy="255240"/>
                    <a:chOff x="2147040" y="3305520"/>
                    <a:chExt cx="1535400" cy="255240"/>
                  </a:xfrm>
                </p:grpSpPr>
                <p:sp>
                  <p:nvSpPr>
                    <p:cNvPr id="173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36" name="Group 30"/>
                <p:cNvGrpSpPr/>
                <p:nvPr/>
              </p:nvGrpSpPr>
              <p:grpSpPr>
                <a:xfrm>
                  <a:off x="1635120" y="3561480"/>
                  <a:ext cx="2047320" cy="255240"/>
                  <a:chOff x="1635120" y="3561480"/>
                  <a:chExt cx="2047320" cy="255240"/>
                </a:xfrm>
              </p:grpSpPr>
              <p:sp>
                <p:nvSpPr>
                  <p:cNvPr id="173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39" name="Group 33"/>
                  <p:cNvGrpSpPr/>
                  <p:nvPr/>
                </p:nvGrpSpPr>
                <p:grpSpPr>
                  <a:xfrm>
                    <a:off x="2147040" y="3561480"/>
                    <a:ext cx="1535400" cy="255240"/>
                    <a:chOff x="2147040" y="3561480"/>
                    <a:chExt cx="1535400" cy="255240"/>
                  </a:xfrm>
                </p:grpSpPr>
                <p:sp>
                  <p:nvSpPr>
                    <p:cNvPr id="174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46" name="Group 40"/>
              <p:cNvGrpSpPr/>
              <p:nvPr/>
            </p:nvGrpSpPr>
            <p:grpSpPr>
              <a:xfrm>
                <a:off x="1635120" y="3817080"/>
                <a:ext cx="2047320" cy="511200"/>
                <a:chOff x="1635120" y="3817080"/>
                <a:chExt cx="2047320" cy="511200"/>
              </a:xfrm>
            </p:grpSpPr>
            <p:grpSp>
              <p:nvGrpSpPr>
                <p:cNvPr id="1747" name="Group 41"/>
                <p:cNvGrpSpPr/>
                <p:nvPr/>
              </p:nvGrpSpPr>
              <p:grpSpPr>
                <a:xfrm>
                  <a:off x="1635120" y="3817080"/>
                  <a:ext cx="2047320" cy="255240"/>
                  <a:chOff x="1635120" y="3817080"/>
                  <a:chExt cx="2047320" cy="255240"/>
                </a:xfrm>
              </p:grpSpPr>
              <p:sp>
                <p:nvSpPr>
                  <p:cNvPr id="174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50" name="Group 44"/>
                  <p:cNvGrpSpPr/>
                  <p:nvPr/>
                </p:nvGrpSpPr>
                <p:grpSpPr>
                  <a:xfrm>
                    <a:off x="2147040" y="3817080"/>
                    <a:ext cx="1535400" cy="255240"/>
                    <a:chOff x="2147040" y="3817080"/>
                    <a:chExt cx="1535400" cy="255240"/>
                  </a:xfrm>
                </p:grpSpPr>
                <p:sp>
                  <p:nvSpPr>
                    <p:cNvPr id="175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57" name="Group 51"/>
                <p:cNvGrpSpPr/>
                <p:nvPr/>
              </p:nvGrpSpPr>
              <p:grpSpPr>
                <a:xfrm>
                  <a:off x="1635120" y="4073040"/>
                  <a:ext cx="2047320" cy="255240"/>
                  <a:chOff x="1635120" y="4073040"/>
                  <a:chExt cx="2047320" cy="255240"/>
                </a:xfrm>
              </p:grpSpPr>
              <p:sp>
                <p:nvSpPr>
                  <p:cNvPr id="175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60" name="Group 54"/>
                  <p:cNvGrpSpPr/>
                  <p:nvPr/>
                </p:nvGrpSpPr>
                <p:grpSpPr>
                  <a:xfrm>
                    <a:off x="2147040" y="4073040"/>
                    <a:ext cx="1535400" cy="255240"/>
                    <a:chOff x="2147040" y="4073040"/>
                    <a:chExt cx="1535400" cy="255240"/>
                  </a:xfrm>
                </p:grpSpPr>
                <p:sp>
                  <p:nvSpPr>
                    <p:cNvPr id="176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767" name="Group 61"/>
            <p:cNvGrpSpPr/>
            <p:nvPr/>
          </p:nvGrpSpPr>
          <p:grpSpPr>
            <a:xfrm>
              <a:off x="1635120" y="4329000"/>
              <a:ext cx="2047320" cy="510840"/>
              <a:chOff x="1635120" y="4329000"/>
              <a:chExt cx="2047320" cy="510840"/>
            </a:xfrm>
          </p:grpSpPr>
          <p:grpSp>
            <p:nvGrpSpPr>
              <p:cNvPr id="1768" name="Group 62"/>
              <p:cNvGrpSpPr/>
              <p:nvPr/>
            </p:nvGrpSpPr>
            <p:grpSpPr>
              <a:xfrm>
                <a:off x="1635120" y="4329000"/>
                <a:ext cx="2047320" cy="255240"/>
                <a:chOff x="1635120" y="4329000"/>
                <a:chExt cx="2047320" cy="255240"/>
              </a:xfrm>
            </p:grpSpPr>
            <p:sp>
              <p:nvSpPr>
                <p:cNvPr id="176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71" name="Group 65"/>
                <p:cNvGrpSpPr/>
                <p:nvPr/>
              </p:nvGrpSpPr>
              <p:grpSpPr>
                <a:xfrm>
                  <a:off x="2147040" y="4329000"/>
                  <a:ext cx="1535400" cy="255240"/>
                  <a:chOff x="2147040" y="4329000"/>
                  <a:chExt cx="1535400" cy="255240"/>
                </a:xfrm>
              </p:grpSpPr>
              <p:sp>
                <p:nvSpPr>
                  <p:cNvPr id="177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78" name="Group 72"/>
              <p:cNvGrpSpPr/>
              <p:nvPr/>
            </p:nvGrpSpPr>
            <p:grpSpPr>
              <a:xfrm>
                <a:off x="1635120" y="4584600"/>
                <a:ext cx="2047320" cy="255240"/>
                <a:chOff x="1635120" y="4584600"/>
                <a:chExt cx="2047320" cy="255240"/>
              </a:xfrm>
            </p:grpSpPr>
            <p:sp>
              <p:nvSpPr>
                <p:cNvPr id="177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81" name="Group 75"/>
                <p:cNvGrpSpPr/>
                <p:nvPr/>
              </p:nvGrpSpPr>
              <p:grpSpPr>
                <a:xfrm>
                  <a:off x="2147040" y="4584600"/>
                  <a:ext cx="1535400" cy="255240"/>
                  <a:chOff x="2147040" y="4584600"/>
                  <a:chExt cx="1535400" cy="255240"/>
                </a:xfrm>
              </p:grpSpPr>
              <p:sp>
                <p:nvSpPr>
                  <p:cNvPr id="178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88" name="Group 82"/>
            <p:cNvGrpSpPr/>
            <p:nvPr/>
          </p:nvGrpSpPr>
          <p:grpSpPr>
            <a:xfrm>
              <a:off x="1635120" y="4840560"/>
              <a:ext cx="2047320" cy="255240"/>
              <a:chOff x="1635120" y="4840560"/>
              <a:chExt cx="2047320" cy="255240"/>
            </a:xfrm>
          </p:grpSpPr>
          <p:sp>
            <p:nvSpPr>
              <p:cNvPr id="178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91" name="Group 85"/>
              <p:cNvGrpSpPr/>
              <p:nvPr/>
            </p:nvGrpSpPr>
            <p:grpSpPr>
              <a:xfrm>
                <a:off x="2147040" y="4840560"/>
                <a:ext cx="1535400" cy="255240"/>
                <a:chOff x="2147040" y="4840560"/>
                <a:chExt cx="1535400" cy="255240"/>
              </a:xfrm>
            </p:grpSpPr>
            <p:sp>
              <p:nvSpPr>
                <p:cNvPr id="179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79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79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800" name="Group 94"/>
          <p:cNvGrpSpPr/>
          <p:nvPr/>
        </p:nvGrpSpPr>
        <p:grpSpPr>
          <a:xfrm>
            <a:off x="2156400" y="4063680"/>
            <a:ext cx="1083600" cy="494640"/>
            <a:chOff x="2156400" y="4063680"/>
            <a:chExt cx="1083600" cy="494640"/>
          </a:xfrm>
        </p:grpSpPr>
        <p:sp>
          <p:nvSpPr>
            <p:cNvPr id="180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80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80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80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805"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806"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7"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80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81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7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7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7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803"/>
                                        </p:tgtEl>
                                        <p:attrNameLst>
                                          <p:attrName>style.visibility</p:attrName>
                                        </p:attrNameLst>
                                      </p:cBhvr>
                                      <p:to>
                                        <p:strVal val="visible"/>
                                      </p:to>
                                    </p:set>
                                    <p:animEffect transition="in" filter="fade">
                                      <p:cBhvr additive="repl">
                                        <p:cTn id="19" dur="500"/>
                                        <p:tgtEl>
                                          <p:spTgt spid="1803"/>
                                        </p:tgtEl>
                                      </p:cBhvr>
                                    </p:animEffect>
                                  </p:childTnLst>
                                </p:cTn>
                              </p:par>
                              <p:par>
                                <p:cTn id="20" presetID="10" presetClass="entr" fill="hold" nodeType="withEffect">
                                  <p:stCondLst>
                                    <p:cond delay="0"/>
                                  </p:stCondLst>
                                  <p:childTnLst>
                                    <p:set>
                                      <p:cBhvr>
                                        <p:cTn id="21" dur="1" fill="hold">
                                          <p:stCondLst>
                                            <p:cond delay="0"/>
                                          </p:stCondLst>
                                        </p:cTn>
                                        <p:tgtEl>
                                          <p:spTgt spid="1804"/>
                                        </p:tgtEl>
                                        <p:attrNameLst>
                                          <p:attrName>style.visibility</p:attrName>
                                        </p:attrNameLst>
                                      </p:cBhvr>
                                      <p:to>
                                        <p:strVal val="visible"/>
                                      </p:to>
                                    </p:set>
                                    <p:animEffect transition="in" filter="fade">
                                      <p:cBhvr additive="repl">
                                        <p:cTn id="22" dur="500"/>
                                        <p:tgtEl>
                                          <p:spTgt spid="1804"/>
                                        </p:tgtEl>
                                      </p:cBhvr>
                                    </p:animEffect>
                                  </p:childTnLst>
                                </p:cTn>
                              </p:par>
                              <p:par>
                                <p:cTn id="23" presetID="10" presetClass="entr" fill="hold" nodeType="withEffect">
                                  <p:stCondLst>
                                    <p:cond delay="0"/>
                                  </p:stCondLst>
                                  <p:childTnLst>
                                    <p:set>
                                      <p:cBhvr>
                                        <p:cTn id="24" dur="1" fill="hold">
                                          <p:stCondLst>
                                            <p:cond delay="0"/>
                                          </p:stCondLst>
                                        </p:cTn>
                                        <p:tgtEl>
                                          <p:spTgt spid="1808"/>
                                        </p:tgtEl>
                                        <p:attrNameLst>
                                          <p:attrName>style.visibility</p:attrName>
                                        </p:attrNameLst>
                                      </p:cBhvr>
                                      <p:to>
                                        <p:strVal val="visible"/>
                                      </p:to>
                                    </p:set>
                                    <p:animEffect transition="in" filter="fade">
                                      <p:cBhvr additive="repl">
                                        <p:cTn id="25" dur="500"/>
                                        <p:tgtEl>
                                          <p:spTgt spid="1808"/>
                                        </p:tgtEl>
                                      </p:cBhvr>
                                    </p:animEffect>
                                  </p:childTnLst>
                                </p:cTn>
                              </p:par>
                              <p:par>
                                <p:cTn id="26" presetID="10" presetClass="entr" fill="hold" nodeType="withEffect">
                                  <p:stCondLst>
                                    <p:cond delay="0"/>
                                  </p:stCondLst>
                                  <p:childTnLst>
                                    <p:set>
                                      <p:cBhvr>
                                        <p:cTn id="27" dur="1" fill="hold">
                                          <p:stCondLst>
                                            <p:cond delay="0"/>
                                          </p:stCondLst>
                                        </p:cTn>
                                        <p:tgtEl>
                                          <p:spTgt spid="1810"/>
                                        </p:tgtEl>
                                        <p:attrNameLst>
                                          <p:attrName>style.visibility</p:attrName>
                                        </p:attrNameLst>
                                      </p:cBhvr>
                                      <p:to>
                                        <p:strVal val="visible"/>
                                      </p:to>
                                    </p:set>
                                    <p:animEffect transition="in" filter="fade">
                                      <p:cBhvr additive="repl">
                                        <p:cTn id="28" dur="500"/>
                                        <p:tgtEl>
                                          <p:spTgt spid="1810"/>
                                        </p:tgtEl>
                                      </p:cBhvr>
                                    </p:animEffect>
                                  </p:childTnLst>
                                </p:cTn>
                              </p:par>
                              <p:par>
                                <p:cTn id="29" presetID="10" presetClass="entr" fill="hold" nodeType="withEffect">
                                  <p:stCondLst>
                                    <p:cond delay="0"/>
                                  </p:stCondLst>
                                  <p:childTnLst>
                                    <p:set>
                                      <p:cBhvr>
                                        <p:cTn id="30" dur="1" fill="hold">
                                          <p:stCondLst>
                                            <p:cond delay="0"/>
                                          </p:stCondLst>
                                        </p:cTn>
                                        <p:tgtEl>
                                          <p:spTgt spid="1809"/>
                                        </p:tgtEl>
                                        <p:attrNameLst>
                                          <p:attrName>style.visibility</p:attrName>
                                        </p:attrNameLst>
                                      </p:cBhvr>
                                      <p:to>
                                        <p:strVal val="visible"/>
                                      </p:to>
                                    </p:set>
                                    <p:animEffect transition="in" filter="fade">
                                      <p:cBhvr additive="repl">
                                        <p:cTn id="31" dur="500"/>
                                        <p:tgtEl>
                                          <p:spTgt spid="18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807"/>
                                        </p:tgtEl>
                                        <p:attrNameLst>
                                          <p:attrName>style.visibility</p:attrName>
                                        </p:attrNameLst>
                                      </p:cBhvr>
                                      <p:to>
                                        <p:strVal val="visible"/>
                                      </p:to>
                                    </p:set>
                                    <p:animEffect transition="in" filter="fade">
                                      <p:cBhvr additive="repl">
                                        <p:cTn id="36" dur="500"/>
                                        <p:tgtEl>
                                          <p:spTgt spid="1807"/>
                                        </p:tgtEl>
                                      </p:cBhvr>
                                    </p:animEffect>
                                  </p:childTnLst>
                                </p:cTn>
                              </p:par>
                              <p:par>
                                <p:cTn id="37" presetID="10" presetClass="entr" fill="hold" nodeType="withEffect">
                                  <p:stCondLst>
                                    <p:cond delay="0"/>
                                  </p:stCondLst>
                                  <p:childTnLst>
                                    <p:set>
                                      <p:cBhvr>
                                        <p:cTn id="38" dur="1" fill="hold">
                                          <p:stCondLst>
                                            <p:cond delay="0"/>
                                          </p:stCondLst>
                                        </p:cTn>
                                        <p:tgtEl>
                                          <p:spTgt spid="1806"/>
                                        </p:tgtEl>
                                        <p:attrNameLst>
                                          <p:attrName>style.visibility</p:attrName>
                                        </p:attrNameLst>
                                      </p:cBhvr>
                                      <p:to>
                                        <p:strVal val="visible"/>
                                      </p:to>
                                    </p:set>
                                    <p:animEffect transition="in" filter="fade">
                                      <p:cBhvr additive="repl">
                                        <p:cTn id="39" dur="500"/>
                                        <p:tgtEl>
                                          <p:spTgt spid="1806"/>
                                        </p:tgtEl>
                                      </p:cBhvr>
                                    </p:animEffect>
                                  </p:childTnLst>
                                </p:cTn>
                              </p:par>
                              <p:par>
                                <p:cTn id="40" presetID="10" presetClass="entr" fill="hold" nodeType="withEffect">
                                  <p:stCondLst>
                                    <p:cond delay="0"/>
                                  </p:stCondLst>
                                  <p:childTnLst>
                                    <p:set>
                                      <p:cBhvr>
                                        <p:cTn id="41" dur="1" fill="hold">
                                          <p:stCondLst>
                                            <p:cond delay="0"/>
                                          </p:stCondLst>
                                        </p:cTn>
                                        <p:tgtEl>
                                          <p:spTgt spid="1805"/>
                                        </p:tgtEl>
                                        <p:attrNameLst>
                                          <p:attrName>style.visibility</p:attrName>
                                        </p:attrNameLst>
                                      </p:cBhvr>
                                      <p:to>
                                        <p:strVal val="visible"/>
                                      </p:to>
                                    </p:set>
                                    <p:animEffect transition="in" filter="fade">
                                      <p:cBhvr additive="repl">
                                        <p:cTn id="42" dur="500"/>
                                        <p:tgtEl>
                                          <p:spTgt spid="1805"/>
                                        </p:tgtEl>
                                      </p:cBhvr>
                                    </p:animEffect>
                                  </p:childTnLst>
                                </p:cTn>
                              </p:par>
                              <p:par>
                                <p:cTn id="43" presetID="10" presetClass="entr" fill="hold" nodeType="withEffect">
                                  <p:stCondLst>
                                    <p:cond delay="0"/>
                                  </p:stCondLst>
                                  <p:childTnLst>
                                    <p:set>
                                      <p:cBhvr>
                                        <p:cTn id="44" dur="1" fill="hold">
                                          <p:stCondLst>
                                            <p:cond delay="0"/>
                                          </p:stCondLst>
                                        </p:cTn>
                                        <p:tgtEl>
                                          <p:spTgt spid="1800"/>
                                        </p:tgtEl>
                                        <p:attrNameLst>
                                          <p:attrName>style.visibility</p:attrName>
                                        </p:attrNameLst>
                                      </p:cBhvr>
                                      <p:to>
                                        <p:strVal val="visible"/>
                                      </p:to>
                                    </p:set>
                                    <p:animEffect transition="in" filter="fade">
                                      <p:cBhvr additive="repl">
                                        <p:cTn id="45" dur="500"/>
                                        <p:tgtEl>
                                          <p:spTgt spid="1800"/>
                                        </p:tgtEl>
                                      </p:cBhvr>
                                    </p:animEffect>
                                  </p:childTnLst>
                                </p:cTn>
                              </p:par>
                              <p:par>
                                <p:cTn id="46" presetID="10" presetClass="entr" fill="hold" nodeType="withEffect">
                                  <p:stCondLst>
                                    <p:cond delay="0"/>
                                  </p:stCondLst>
                                  <p:childTnLst>
                                    <p:set>
                                      <p:cBhvr>
                                        <p:cTn id="47" dur="1" fill="hold">
                                          <p:stCondLst>
                                            <p:cond delay="0"/>
                                          </p:stCondLst>
                                        </p:cTn>
                                        <p:tgtEl>
                                          <p:spTgt spid="1799"/>
                                        </p:tgtEl>
                                        <p:attrNameLst>
                                          <p:attrName>style.visibility</p:attrName>
                                        </p:attrNameLst>
                                      </p:cBhvr>
                                      <p:to>
                                        <p:strVal val="visible"/>
                                      </p:to>
                                    </p:set>
                                    <p:animEffect transition="in" filter="fade">
                                      <p:cBhvr additive="repl">
                                        <p:cTn id="48" dur="500"/>
                                        <p:tgtEl>
                                          <p:spTgt spid="1799"/>
                                        </p:tgtEl>
                                      </p:cBhvr>
                                    </p:animEffect>
                                  </p:childTnLst>
                                </p:cTn>
                              </p:par>
                              <p:par>
                                <p:cTn id="49" presetID="10" presetClass="entr" fill="hold" nodeType="withEffect">
                                  <p:stCondLst>
                                    <p:cond delay="0"/>
                                  </p:stCondLst>
                                  <p:childTnLst>
                                    <p:set>
                                      <p:cBhvr>
                                        <p:cTn id="50" dur="1" fill="hold">
                                          <p:stCondLst>
                                            <p:cond delay="0"/>
                                          </p:stCondLst>
                                        </p:cTn>
                                        <p:tgtEl>
                                          <p:spTgt spid="1798"/>
                                        </p:tgtEl>
                                        <p:attrNameLst>
                                          <p:attrName>style.visibility</p:attrName>
                                        </p:attrNameLst>
                                      </p:cBhvr>
                                      <p:to>
                                        <p:strVal val="visible"/>
                                      </p:to>
                                    </p:set>
                                    <p:animEffect transition="in" filter="fade">
                                      <p:cBhvr additive="repl">
                                        <p:cTn id="51" dur="500"/>
                                        <p:tgtEl>
                                          <p:spTgt spid="1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Work-Item Synchronization</a:t>
            </a:r>
            <a:endParaRPr lang="en-US" sz="4400" b="0" strike="noStrike" spc="-1">
              <a:latin typeface="Arial"/>
            </a:endParaRPr>
          </a:p>
        </p:txBody>
      </p:sp>
      <p:sp>
        <p:nvSpPr>
          <p:cNvPr id="1812" name="CustomShape 2"/>
          <p:cNvSpPr/>
          <p:nvPr/>
        </p:nvSpPr>
        <p:spPr>
          <a:xfrm>
            <a:off x="107640" y="1556640"/>
            <a:ext cx="8928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457200">
              <a:lnSpc>
                <a:spcPct val="100000"/>
              </a:lnSpc>
              <a:spcBef>
                <a:spcPts val="680"/>
              </a:spcBef>
            </a:pPr>
            <a:r>
              <a:rPr lang="en-US" sz="3400" b="1" strike="noStrike" spc="-1">
                <a:solidFill>
                  <a:srgbClr val="C0504D"/>
                </a:solidFill>
                <a:latin typeface="Courier New Bold"/>
              </a:rPr>
              <a:t>void</a:t>
            </a:r>
            <a:r>
              <a:rPr lang="en-US" sz="3400" b="1" strike="noStrike" spc="-1">
                <a:solidFill>
                  <a:srgbClr val="000000"/>
                </a:solidFill>
                <a:latin typeface="Courier New Bold"/>
              </a:rPr>
              <a:t> </a:t>
            </a:r>
            <a:r>
              <a:rPr lang="en-US" sz="3400" b="1" strike="noStrike" spc="-1">
                <a:solidFill>
                  <a:srgbClr val="8064A2"/>
                </a:solidFill>
                <a:latin typeface="Courier New Bold"/>
              </a:rPr>
              <a:t>barrier</a:t>
            </a:r>
            <a:r>
              <a:rPr lang="en-US" sz="3400" b="1" strike="noStrike" spc="-1">
                <a:solidFill>
                  <a:srgbClr val="000000"/>
                </a:solidFill>
                <a:latin typeface="Courier New Bold"/>
              </a:rPr>
              <a:t>()</a:t>
            </a:r>
            <a:endParaRPr lang="en-US" sz="3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Takes optional flags</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0" strike="noStrike" spc="-1">
                <a:solidFill>
                  <a:srgbClr val="8064A2"/>
                </a:solidFill>
                <a:latin typeface="Trebuchet MS"/>
              </a:rPr>
              <a:t>CLK_LOCAL_MEM_FENCE</a:t>
            </a:r>
            <a:r>
              <a:rPr lang="en-US" sz="2800" b="0" strike="noStrike" spc="-1">
                <a:solidFill>
                  <a:srgbClr val="000000"/>
                </a:solidFill>
                <a:latin typeface="Trebuchet MS"/>
              </a:rPr>
              <a:t> and/or </a:t>
            </a:r>
            <a:r>
              <a:rPr lang="en-US" sz="2800" b="0" strike="noStrike" spc="-1">
                <a:solidFill>
                  <a:srgbClr val="8064A2"/>
                </a:solidFill>
                <a:latin typeface="Trebuchet MS"/>
              </a:rPr>
              <a:t>CLK_GLOBAL_MEM_FENCE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work-item that encounters a </a:t>
            </a:r>
            <a:r>
              <a:rPr lang="en-US" sz="2800" b="0" strike="noStrike" spc="-1">
                <a:solidFill>
                  <a:srgbClr val="8064A2"/>
                </a:solidFill>
                <a:latin typeface="Trebuchet MS"/>
              </a:rPr>
              <a:t>barrier</a:t>
            </a:r>
            <a:r>
              <a:rPr lang="en-US" sz="2800" b="0" strike="noStrike" spc="-1">
                <a:solidFill>
                  <a:srgbClr val="000000"/>
                </a:solidFill>
                <a:latin typeface="Trebuchet MS"/>
              </a:rPr>
              <a:t>() will wait until ALL work-items in its work-group reach the </a:t>
            </a:r>
            <a:r>
              <a:rPr lang="en-US" sz="2800" b="0" strike="noStrike" spc="-1">
                <a:solidFill>
                  <a:srgbClr val="8064A2"/>
                </a:solidFill>
                <a:latin typeface="Trebuchet MS"/>
              </a:rPr>
              <a:t>barrier</a:t>
            </a:r>
            <a:r>
              <a:rPr lang="en-US" sz="2800" b="0" strike="noStrike" spc="-1">
                <a:solidFill>
                  <a:srgbClr val="000000"/>
                </a:solidFill>
                <a:latin typeface="Trebuchet MS"/>
              </a:rPr>
              <a:t>()</a:t>
            </a:r>
            <a:endParaRPr lang="en-US" sz="2800" b="0" strike="noStrike" spc="-1">
              <a:latin typeface="Arial"/>
            </a:endParaRPr>
          </a:p>
          <a:p>
            <a:pPr marL="743040" lvl="1" indent="-285120">
              <a:lnSpc>
                <a:spcPct val="100000"/>
              </a:lnSpc>
              <a:spcBef>
                <a:spcPts val="680"/>
              </a:spcBef>
              <a:buClr>
                <a:srgbClr val="C0504D"/>
              </a:buClr>
              <a:buFont typeface="Arial"/>
              <a:buChar char="–"/>
            </a:pPr>
            <a:r>
              <a:rPr lang="en-US" sz="2800" b="0" strike="noStrike" spc="-1">
                <a:solidFill>
                  <a:srgbClr val="C0504D"/>
                </a:solidFill>
                <a:latin typeface="Trebuchet MS"/>
              </a:rPr>
              <a:t>Corollary</a:t>
            </a:r>
            <a:r>
              <a:rPr lang="en-US" sz="2800" b="0" strike="noStrike" spc="-1">
                <a:solidFill>
                  <a:srgbClr val="000000"/>
                </a:solidFill>
                <a:latin typeface="Trebuchet MS"/>
              </a:rPr>
              <a:t>: If a </a:t>
            </a:r>
            <a:r>
              <a:rPr lang="en-US" sz="2800" b="0" strike="noStrike" spc="-1">
                <a:solidFill>
                  <a:srgbClr val="8064A2"/>
                </a:solidFill>
                <a:latin typeface="Trebuchet MS"/>
              </a:rPr>
              <a:t>barrier</a:t>
            </a:r>
            <a:r>
              <a:rPr lang="en-US" sz="2800" b="0" strike="noStrike" spc="-1">
                <a:solidFill>
                  <a:srgbClr val="000000"/>
                </a:solidFill>
                <a:latin typeface="Trebuchet MS"/>
              </a:rPr>
              <a:t>() is inside a branch, then the branch </a:t>
            </a:r>
            <a:r>
              <a:rPr lang="en-US" sz="3400" b="0" strike="noStrike" spc="-1">
                <a:solidFill>
                  <a:srgbClr val="C0504D"/>
                </a:solidFill>
                <a:latin typeface="Trebuchet MS"/>
              </a:rPr>
              <a:t>must</a:t>
            </a:r>
            <a:r>
              <a:rPr lang="en-US" sz="3400" b="0" strike="noStrike" spc="-1">
                <a:solidFill>
                  <a:srgbClr val="000000"/>
                </a:solidFill>
                <a:latin typeface="Trebuchet MS"/>
              </a:rPr>
              <a:t> </a:t>
            </a:r>
            <a:r>
              <a:rPr lang="en-US" sz="2800" b="0" strike="noStrike" spc="-1">
                <a:solidFill>
                  <a:srgbClr val="000000"/>
                </a:solidFill>
                <a:latin typeface="Trebuchet MS"/>
              </a:rPr>
              <a:t>be taken by either:</a:t>
            </a:r>
            <a:endParaRPr lang="en-US" sz="28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ALL</a:t>
            </a:r>
            <a:r>
              <a:rPr lang="en-US" sz="2600" b="0" strike="noStrike" spc="-1">
                <a:solidFill>
                  <a:srgbClr val="000000"/>
                </a:solidFill>
                <a:latin typeface="Trebuchet MS"/>
              </a:rPr>
              <a:t> </a:t>
            </a:r>
            <a:r>
              <a:rPr lang="en-US" sz="2400" b="0" strike="noStrike" spc="-1">
                <a:solidFill>
                  <a:srgbClr val="000000"/>
                </a:solidFill>
                <a:latin typeface="Trebuchet MS"/>
              </a:rPr>
              <a:t>work-items in the work-group, OR</a:t>
            </a:r>
            <a:endParaRPr lang="en-US" sz="24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NO</a:t>
            </a:r>
            <a:r>
              <a:rPr lang="en-US" sz="2600" b="0" strike="noStrike" spc="-1">
                <a:solidFill>
                  <a:srgbClr val="000000"/>
                </a:solidFill>
                <a:latin typeface="Trebuchet MS"/>
              </a:rPr>
              <a:t> </a:t>
            </a:r>
            <a:r>
              <a:rPr lang="en-US" sz="2400" b="0" strike="noStrike" spc="-1">
                <a:solidFill>
                  <a:srgbClr val="000000"/>
                </a:solidFill>
                <a:latin typeface="Trebuchet MS"/>
              </a:rPr>
              <a:t>work-item in the work-group</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Across work-groups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 guarantees as to where and when a particular work-group will be executed relative to another work-group</a:t>
            </a:r>
            <a:endParaRPr lang="en-US" sz="2800" b="0" strike="noStrike" spc="-1">
              <a:latin typeface="Arial"/>
            </a:endParaRPr>
          </a:p>
          <a:p>
            <a:pPr marL="743040" lvl="1" indent="-285120">
              <a:lnSpc>
                <a:spcPct val="100000"/>
              </a:lnSpc>
              <a:spcBef>
                <a:spcPts val="561"/>
              </a:spcBef>
              <a:buClr>
                <a:srgbClr val="8064A2"/>
              </a:buClr>
              <a:buFont typeface="Arial"/>
              <a:buChar char="–"/>
            </a:pPr>
            <a:r>
              <a:rPr lang="en-US" sz="2800" b="0" strike="noStrike" spc="-1">
                <a:solidFill>
                  <a:srgbClr val="8064A2"/>
                </a:solidFill>
                <a:latin typeface="Trebuchet MS"/>
              </a:rPr>
              <a:t>Cannot exchange data, or have barrier-like synchronization between two different work-groups! (Critical issue!)</a:t>
            </a:r>
            <a:endParaRPr lang="en-US" sz="2800" b="0" strike="noStrike" spc="-1">
              <a:latin typeface="Arial"/>
            </a:endParaRPr>
          </a:p>
          <a:p>
            <a:pPr marL="743040" lvl="1" indent="-285120">
              <a:lnSpc>
                <a:spcPct val="100000"/>
              </a:lnSpc>
              <a:spcBef>
                <a:spcPts val="561"/>
              </a:spcBef>
              <a:buClr>
                <a:srgbClr val="C0504D"/>
              </a:buClr>
              <a:buFont typeface="Arial"/>
              <a:buChar char="–"/>
            </a:pPr>
            <a:r>
              <a:rPr lang="en-US" sz="2800" b="0" strike="noStrike" spc="-1">
                <a:solidFill>
                  <a:srgbClr val="C0504D"/>
                </a:solidFill>
                <a:latin typeface="Trebuchet MS"/>
              </a:rPr>
              <a:t>Only solution: finish the kernel and start another</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813" name="CustomShape 3"/>
          <p:cNvSpPr/>
          <p:nvPr/>
        </p:nvSpPr>
        <p:spPr>
          <a:xfrm>
            <a:off x="3636000" y="836640"/>
            <a:ext cx="52560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Ensure correct order of memory operations to local or global memory (with flushes or queuing a memory fence)</a:t>
            </a:r>
            <a:endParaRPr lang="en-US" sz="1800" b="0" strike="noStrike" spc="-1">
              <a:latin typeface="Arial"/>
            </a:endParaRPr>
          </a:p>
        </p:txBody>
      </p:sp>
      <p:sp>
        <p:nvSpPr>
          <p:cNvPr id="1814" name="CustomShape 4"/>
          <p:cNvSpPr/>
          <p:nvPr/>
        </p:nvSpPr>
        <p:spPr>
          <a:xfrm flipH="1">
            <a:off x="3635280" y="1760040"/>
            <a:ext cx="262764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Where might we need synchronization?</a:t>
            </a:r>
            <a:endParaRPr lang="en-US" sz="4400" b="0" strike="noStrike" spc="-1">
              <a:latin typeface="Arial"/>
            </a:endParaRPr>
          </a:p>
        </p:txBody>
      </p:sp>
      <p:sp>
        <p:nvSpPr>
          <p:cNvPr id="1817" name="CustomShape 2"/>
          <p:cNvSpPr/>
          <p:nvPr/>
        </p:nvSpPr>
        <p:spPr>
          <a:xfrm>
            <a:off x="457200" y="1600200"/>
            <a:ext cx="8228880" cy="226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a reduction … reduce a set of numbers to a single value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E.g. find sum of all elements in an array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Sequential code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818" name="CustomShape 3"/>
          <p:cNvSpPr/>
          <p:nvPr/>
        </p:nvSpPr>
        <p:spPr>
          <a:xfrm>
            <a:off x="1547640" y="4001040"/>
            <a:ext cx="6120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C0504D"/>
                </a:solidFill>
                <a:latin typeface="Courier New Bold"/>
                <a:ea typeface="DejaVu Sans"/>
              </a:rPr>
              <a:t>int </a:t>
            </a:r>
            <a:r>
              <a:rPr lang="en-US" sz="2400" b="1" strike="noStrike" spc="-1">
                <a:solidFill>
                  <a:srgbClr val="17375E"/>
                </a:solidFill>
                <a:latin typeface="Courier New Bold"/>
                <a:ea typeface="DejaVu Sans"/>
              </a:rPr>
              <a:t>reduce</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Ndim, </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*A)</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int</a:t>
            </a:r>
            <a:r>
              <a:rPr lang="en-US" sz="2400" b="1" strike="noStrike" spc="-1">
                <a:solidFill>
                  <a:srgbClr val="000000"/>
                </a:solidFill>
                <a:latin typeface="Courier New Bold"/>
                <a:ea typeface="DejaVu Sans"/>
              </a:rPr>
              <a:t> sum = 0;</a:t>
            </a:r>
            <a:endParaRPr lang="en-US" sz="2400" b="0" strike="noStrike" spc="-1">
              <a:latin typeface="Arial"/>
            </a:endParaRPr>
          </a:p>
          <a:p>
            <a:pPr>
              <a:lnSpc>
                <a:spcPct val="100000"/>
              </a:lnSpc>
            </a:pPr>
            <a:r>
              <a:rPr lang="en-US" sz="2400" b="1" strike="noStrike" spc="-1">
                <a:solidFill>
                  <a:srgbClr val="4F81BD"/>
                </a:solidFill>
                <a:latin typeface="Courier New Bold"/>
                <a:ea typeface="DejaVu Sans"/>
              </a:rPr>
              <a:t>  for </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a:t>
            </a:r>
            <a:r>
              <a:rPr lang="en-US" sz="2400" b="1" strike="noStrike" spc="-1">
                <a:solidFill>
                  <a:srgbClr val="000000"/>
                </a:solidFill>
                <a:latin typeface="Courier New Bold"/>
                <a:ea typeface="DejaVu Sans"/>
              </a:rPr>
              <a:t> i = 0; i &lt; Ndim; 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sum += A[i];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return</a:t>
            </a:r>
            <a:r>
              <a:rPr lang="en-US" sz="2400" b="1" strike="noStrike" spc="-1">
                <a:solidFill>
                  <a:srgbClr val="000000"/>
                </a:solidFill>
                <a:latin typeface="Courier New Bold"/>
                <a:ea typeface="DejaVu Sans"/>
              </a:rPr>
              <a:t> sum;</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Simple parallel reduction</a:t>
            </a:r>
            <a:endParaRPr lang="en-US" sz="4400" b="0" strike="noStrike" spc="-1">
              <a:latin typeface="Arial"/>
            </a:endParaRPr>
          </a:p>
        </p:txBody>
      </p:sp>
      <p:sp>
        <p:nvSpPr>
          <p:cNvPr id="18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reduction can be carried out in three steps:</a:t>
            </a:r>
            <a:endParaRPr lang="en-US" sz="32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Each work-item sums its private values into a local array indexed by the work-item’s local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the work-items have finished, one work-item sums the local array into an element of a global array (indexed by work-group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work-groups have finished the kernel execution, the global array is summed on the host.</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this is a simple reduction that is straightforward to implement.  More efficient reductions do the work-group sums in parallel on the device rather than on the host.  These more scalable reductions are considerably more complicated to implement.</a:t>
            </a:r>
            <a:endParaRPr lang="en-US" sz="3200" b="0" strike="noStrike" spc="-1">
              <a:latin typeface="Arial"/>
            </a:endParaRPr>
          </a:p>
          <a:p>
            <a:pPr>
              <a:lnSpc>
                <a:spcPct val="110000"/>
              </a:lnSpc>
              <a:spcBef>
                <a:spcPts val="641"/>
              </a:spcBef>
            </a:pP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Xeon Phi™ 安装过程（旧版）</a:t>
            </a:r>
            <a:endParaRPr lang="en-US" sz="4400" b="0" strike="noStrike" spc="-1">
              <a:latin typeface="Arial"/>
            </a:endParaRPr>
          </a:p>
        </p:txBody>
      </p:sp>
      <p:sp>
        <p:nvSpPr>
          <p:cNvPr id="4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Xeon Phi™ 协处理器（coprocessor） 是一类比较特殊的处理器，一般只在超级计算机（HPC）集群（cluster）中常用到。</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因此，这里就假设大多数用户都是在别人建立好的服务器环境中使用这样的设备，所以本文就不再讲解针对 Intel® Xeon Phi™ 协处理器的 OpenCL 安装过程了。</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 simple program that uses a reduction</a:t>
            </a:r>
            <a:endParaRPr lang="en-US" sz="3600" b="0" strike="noStrike" spc="-1">
              <a:latin typeface="Arial"/>
            </a:endParaRPr>
          </a:p>
        </p:txBody>
      </p:sp>
      <p:sp>
        <p:nvSpPr>
          <p:cNvPr id="1822" name="CustomShape 2"/>
          <p:cNvSpPr/>
          <p:nvPr/>
        </p:nvSpPr>
        <p:spPr>
          <a:xfrm>
            <a:off x="457200" y="1340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Numerical Integration</a:t>
            </a:r>
            <a:endParaRPr lang="en-US" sz="2400" b="0" strike="noStrike" spc="-1">
              <a:latin typeface="Arial"/>
            </a:endParaRPr>
          </a:p>
        </p:txBody>
      </p:sp>
      <p:sp>
        <p:nvSpPr>
          <p:cNvPr id="1823" name="CustomShape 3"/>
          <p:cNvSpPr/>
          <p:nvPr/>
        </p:nvSpPr>
        <p:spPr>
          <a:xfrm>
            <a:off x="4305240" y="2174760"/>
            <a:ext cx="4730400" cy="44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Mathematically, we know that we can approximate the integral as a sum of rectangles.</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Each rectangle has width and height at the middle of interval.</a:t>
            </a:r>
            <a:endParaRPr lang="en-US" sz="2400" b="0" strike="noStrike" spc="-1">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scrgbClr r="0" g="0" b="0"/>
            </a:lnRef>
            <a:fillRef idx="0">
              <a:scrgbClr r="0" g="0" b="0"/>
            </a:fillRef>
            <a:effectRef idx="0">
              <a:scrgbClr r="0" g="0" b="0"/>
            </a:effectRef>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4" name="Line 14"/>
            <p:cNvSpPr/>
            <p:nvPr/>
          </p:nvSpPr>
          <p:spPr>
            <a:xfrm>
              <a:off x="1790640" y="2214720"/>
              <a:ext cx="360" cy="32385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5" name="Line 15"/>
            <p:cNvSpPr/>
            <p:nvPr/>
          </p:nvSpPr>
          <p:spPr>
            <a:xfrm>
              <a:off x="1714320" y="240552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6" name="Line 16"/>
            <p:cNvSpPr/>
            <p:nvPr/>
          </p:nvSpPr>
          <p:spPr>
            <a:xfrm>
              <a:off x="1714320" y="393984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8" name="Line 18"/>
            <p:cNvSpPr/>
            <p:nvPr/>
          </p:nvSpPr>
          <p:spPr>
            <a:xfrm>
              <a:off x="3619440" y="5389920"/>
              <a:ext cx="360" cy="12708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9" name="CustomShape 19"/>
            <p:cNvSpPr/>
            <p:nvPr/>
          </p:nvSpPr>
          <p:spPr>
            <a:xfrm>
              <a:off x="1790640" y="2405520"/>
              <a:ext cx="1980360" cy="2031120"/>
            </a:xfrm>
            <a:custGeom>
              <a:avLst/>
              <a:gdLst/>
              <a:ahLst/>
              <a:cxn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scrgbClr r="0" g="0" b="0"/>
            </a:lnRef>
            <a:fillRef idx="0">
              <a:scrgbClr r="0" g="0" b="0"/>
            </a:fillRef>
            <a:effectRef idx="0">
              <a:scrgbClr r="0" g="0" b="0"/>
            </a:effectRef>
            <a:fontRef idx="minor"/>
          </p:style>
        </p:sp>
        <p:sp>
          <p:nvSpPr>
            <p:cNvPr id="1840" name="CustomShape 20"/>
            <p:cNvSpPr/>
            <p:nvPr/>
          </p:nvSpPr>
          <p:spPr>
            <a:xfrm rot="16237800">
              <a:off x="-63360" y="3748680"/>
              <a:ext cx="212796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F(x) = 4.0/(1+x</a:t>
              </a:r>
              <a:r>
                <a:rPr lang="en-US" sz="2000" b="1" strike="noStrike" spc="-1" baseline="30000">
                  <a:solidFill>
                    <a:srgbClr val="000000"/>
                  </a:solidFill>
                  <a:latin typeface="Arial"/>
                  <a:ea typeface="DejaVu Sans"/>
                </a:rPr>
                <a:t>2</a:t>
              </a:r>
              <a:r>
                <a:rPr lang="en-US" sz="2000" b="1" strike="noStrike" spc="-1">
                  <a:solidFill>
                    <a:srgbClr val="000000"/>
                  </a:solidFill>
                  <a:latin typeface="Arial"/>
                  <a:ea typeface="DejaVu Sans"/>
                </a:rPr>
                <a:t>)</a:t>
              </a:r>
              <a:endParaRPr lang="en-US" sz="2000" b="0" strike="noStrike" spc="-1">
                <a:latin typeface="Arial"/>
              </a:endParaRPr>
            </a:p>
          </p:txBody>
        </p:sp>
        <p:sp>
          <p:nvSpPr>
            <p:cNvPr id="1841" name="CustomShape 21"/>
            <p:cNvSpPr/>
            <p:nvPr/>
          </p:nvSpPr>
          <p:spPr>
            <a:xfrm>
              <a:off x="1257480" y="22784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4.0</a:t>
              </a:r>
              <a:endParaRPr lang="en-US" sz="1400" b="0" strike="noStrike" spc="-1">
                <a:latin typeface="Arial"/>
              </a:endParaRPr>
            </a:p>
          </p:txBody>
        </p:sp>
        <p:sp>
          <p:nvSpPr>
            <p:cNvPr id="1842" name="CustomShape 22"/>
            <p:cNvSpPr/>
            <p:nvPr/>
          </p:nvSpPr>
          <p:spPr>
            <a:xfrm>
              <a:off x="1333440" y="380268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2.0</a:t>
              </a:r>
              <a:endParaRPr lang="en-US" sz="1400" b="0" strike="noStrike" spc="-1">
                <a:latin typeface="Arial"/>
              </a:endParaRPr>
            </a:p>
          </p:txBody>
        </p:sp>
        <p:sp>
          <p:nvSpPr>
            <p:cNvPr id="1843" name="CustomShape 23"/>
            <p:cNvSpPr/>
            <p:nvPr/>
          </p:nvSpPr>
          <p:spPr>
            <a:xfrm>
              <a:off x="3390840" y="54536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1.0</a:t>
              </a:r>
              <a:endParaRPr lang="en-US" sz="1400" b="0" strike="noStrike" spc="-1">
                <a:latin typeface="Arial"/>
              </a:endParaRPr>
            </a:p>
          </p:txBody>
        </p:sp>
        <p:sp>
          <p:nvSpPr>
            <p:cNvPr id="1844" name="CustomShape 24"/>
            <p:cNvSpPr/>
            <p:nvPr/>
          </p:nvSpPr>
          <p:spPr>
            <a:xfrm>
              <a:off x="2552760" y="5580360"/>
              <a:ext cx="45648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X</a:t>
              </a:r>
              <a:endParaRPr lang="en-US" sz="2000" b="0" strike="noStrike" spc="-1">
                <a:latin typeface="Arial"/>
              </a:endParaRPr>
            </a:p>
          </p:txBody>
        </p:sp>
        <p:sp>
          <p:nvSpPr>
            <p:cNvPr id="1845" name="CustomShape 25"/>
            <p:cNvSpPr/>
            <p:nvPr/>
          </p:nvSpPr>
          <p:spPr>
            <a:xfrm>
              <a:off x="1486080" y="551700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0.0</a:t>
              </a:r>
              <a:endParaRPr lang="en-US" sz="1400" b="0" strike="noStrike" spc="-1">
                <a:latin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Numerical integration source code</a:t>
            </a:r>
            <a:endParaRPr lang="en-US" sz="4400" b="0" strike="noStrike" spc="-1">
              <a:latin typeface="Arial"/>
            </a:endParaRPr>
          </a:p>
        </p:txBody>
      </p:sp>
      <p:sp>
        <p:nvSpPr>
          <p:cNvPr id="1847" name="CustomShape 2"/>
          <p:cNvSpPr/>
          <p:nvPr/>
        </p:nvSpPr>
        <p:spPr>
          <a:xfrm>
            <a:off x="179640" y="692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The serial Pi program</a:t>
            </a:r>
            <a:endParaRPr lang="en-US" sz="2400" b="0" strike="noStrike" spc="-1">
              <a:latin typeface="Arial"/>
            </a:endParaRPr>
          </a:p>
        </p:txBody>
      </p:sp>
      <p:sp>
        <p:nvSpPr>
          <p:cNvPr id="1848" name="CustomShape 3"/>
          <p:cNvSpPr/>
          <p:nvPr/>
        </p:nvSpPr>
        <p:spPr>
          <a:xfrm>
            <a:off x="1763640" y="1700640"/>
            <a:ext cx="567000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400"/>
              </a:spcBef>
            </a:pPr>
            <a:r>
              <a:rPr lang="en-US" sz="2000" b="1" strike="noStrike" spc="-1">
                <a:solidFill>
                  <a:srgbClr val="C0504D"/>
                </a:solidFill>
                <a:latin typeface="Courier New Bold"/>
              </a:rPr>
              <a:t>static long </a:t>
            </a:r>
            <a:r>
              <a:rPr lang="en-US" sz="2000" b="1" strike="noStrike" spc="-1">
                <a:solidFill>
                  <a:srgbClr val="000000"/>
                </a:solidFill>
                <a:latin typeface="Courier New Bold"/>
              </a:rPr>
              <a:t>num_steps = 100000;</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double</a:t>
            </a:r>
            <a:r>
              <a:rPr lang="en-US" sz="2000" b="1" strike="noStrike" spc="-1">
                <a:solidFill>
                  <a:srgbClr val="000000"/>
                </a:solidFill>
                <a:latin typeface="Courier New Bold"/>
              </a:rPr>
              <a:t> step;</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main</a:t>
            </a: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a:t>
            </a:r>
            <a:r>
              <a:rPr lang="en-US" sz="2000" b="1" strike="noStrike" spc="-1">
                <a:solidFill>
                  <a:srgbClr val="C0504D"/>
                </a:solidFill>
                <a:latin typeface="Courier New Bold"/>
              </a:rPr>
              <a:t>double</a:t>
            </a:r>
            <a:r>
              <a:rPr lang="en-US" sz="2000" b="1" strike="noStrike" spc="-1">
                <a:solidFill>
                  <a:srgbClr val="000000"/>
                </a:solidFill>
                <a:latin typeface="Courier New Bold"/>
              </a:rPr>
              <a:t> x, pi, sum = 0.0;</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step = 1.0/(</a:t>
            </a:r>
            <a:r>
              <a:rPr lang="en-US" sz="2000" b="1" strike="noStrike" spc="-1">
                <a:solidFill>
                  <a:srgbClr val="C0504D"/>
                </a:solidFill>
                <a:latin typeface="Courier New Bold"/>
              </a:rPr>
              <a:t>double</a:t>
            </a:r>
            <a:r>
              <a:rPr lang="en-US" sz="2000" b="1" strike="noStrike" spc="-1">
                <a:solidFill>
                  <a:srgbClr val="000000"/>
                </a:solidFill>
                <a:latin typeface="Courier New Bold"/>
              </a:rPr>
              <a:t>) num_steps;</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num_steps; i++)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x = (i+0.5)*step;</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sum = sum + 4.0/(1.0+x*x);</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pi = step * sum;</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9: The Pi program</a:t>
            </a:r>
            <a:endParaRPr lang="en-US" sz="3600" b="0" strike="noStrike" spc="-1">
              <a:latin typeface="Arial"/>
            </a:endParaRPr>
          </a:p>
        </p:txBody>
      </p:sp>
      <p:sp>
        <p:nvSpPr>
          <p:cNvPr id="1850" name="CustomShape 2"/>
          <p:cNvSpPr/>
          <p:nvPr/>
        </p:nvSpPr>
        <p:spPr>
          <a:xfrm>
            <a:off x="179640" y="62064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understand synchronization between work-items in the OpenCL C kernel programming language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Start with the provided serial program to estimate Pi through numerical integration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Write a kernel and host program to compute the numerical integral using OpenCL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Note: You will need to implement a reduction</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Output result plus an estimate of the error in the result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Report the runtime</a:t>
            </a:r>
            <a:endParaRPr lang="en-US" sz="2800" b="0" strike="noStrike" spc="-1">
              <a:latin typeface="Arial"/>
            </a:endParaRPr>
          </a:p>
        </p:txBody>
      </p:sp>
      <p:sp>
        <p:nvSpPr>
          <p:cNvPr id="1851" name="CustomShape 3"/>
          <p:cNvSpPr/>
          <p:nvPr/>
        </p:nvSpPr>
        <p:spPr>
          <a:xfrm>
            <a:off x="179640" y="5805360"/>
            <a:ext cx="885636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1F497D"/>
                </a:solidFill>
                <a:latin typeface="Trebuchet MS"/>
                <a:ea typeface="DejaVu Sans"/>
              </a:rPr>
              <a:t>Hint: you will want each work-item to do many iterations of the loop, i.e. don’t create one work-item per loop iteration. To do so would make the reduction so costly that performance would be terrible. </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Heterogeneous computing with OpenCL</a:t>
            </a:r>
            <a:endParaRPr lang="en-US" sz="4000" b="0" strike="noStrike" spc="-1">
              <a:latin typeface="Arial"/>
            </a:endParaRPr>
          </a:p>
        </p:txBody>
      </p:sp>
      <p:sp>
        <p:nvSpPr>
          <p:cNvPr id="1853"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8</a:t>
            </a:r>
            <a:endParaRPr lang="en-US"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55"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Kernels can be run on multiple devices at the same time</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We can exploit many GPUs and the host CPU for computation</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Simply define a context with multiple platforms, devices and queues</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We can even synchronize between queues using Events (see appendix)</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Can have more than one context</a:t>
            </a:r>
            <a:endParaRPr lang="en-US" sz="2800" b="0" strike="noStrike" spc="-1">
              <a:latin typeface="Arial"/>
            </a:endParaRPr>
          </a:p>
          <a:p>
            <a:pPr>
              <a:lnSpc>
                <a:spcPct val="100000"/>
              </a:lnSpc>
              <a:spcBef>
                <a:spcPts val="561"/>
              </a:spcBef>
            </a:pPr>
            <a:endParaRPr lang="en-US" sz="2800" b="0" strike="noStrike" spc="-1">
              <a:latin typeface="Arial"/>
            </a:endParaRPr>
          </a:p>
        </p:txBody>
      </p:sp>
      <p:grpSp>
        <p:nvGrpSpPr>
          <p:cNvPr id="1856" name="Group 3"/>
          <p:cNvGrpSpPr/>
          <p:nvPr/>
        </p:nvGrpSpPr>
        <p:grpSpPr>
          <a:xfrm>
            <a:off x="4783680" y="1763280"/>
            <a:ext cx="4035960" cy="4977360"/>
            <a:chOff x="4783680" y="1763280"/>
            <a:chExt cx="4035960" cy="4977360"/>
          </a:xfrm>
        </p:grpSpPr>
        <p:sp>
          <p:nvSpPr>
            <p:cNvPr id="1857"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858" name="Picture 5"/>
            <p:cNvPicPr/>
            <p:nvPr/>
          </p:nvPicPr>
          <p:blipFill>
            <a:blip r:embed="rId2"/>
            <a:stretch/>
          </p:blipFill>
          <p:spPr>
            <a:xfrm>
              <a:off x="4951440" y="3498480"/>
              <a:ext cx="1793160" cy="3242160"/>
            </a:xfrm>
            <a:prstGeom prst="rect">
              <a:avLst/>
            </a:prstGeom>
            <a:ln w="25560">
              <a:noFill/>
            </a:ln>
          </p:spPr>
        </p:pic>
        <p:pic>
          <p:nvPicPr>
            <p:cNvPr id="1859" name="Picture 6"/>
            <p:cNvPicPr/>
            <p:nvPr/>
          </p:nvPicPr>
          <p:blipFill>
            <a:blip r:embed="rId2"/>
            <a:stretch/>
          </p:blipFill>
          <p:spPr>
            <a:xfrm>
              <a:off x="7009560" y="3498480"/>
              <a:ext cx="1793160" cy="3242160"/>
            </a:xfrm>
            <a:prstGeom prst="rect">
              <a:avLst/>
            </a:prstGeom>
            <a:ln w="25560">
              <a:noFill/>
            </a:ln>
          </p:spPr>
        </p:pic>
        <p:sp>
          <p:nvSpPr>
            <p:cNvPr id="1860"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1"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2"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1863"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1864"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66" name="CustomShape 2"/>
          <p:cNvSpPr/>
          <p:nvPr/>
        </p:nvSpPr>
        <p:spPr>
          <a:xfrm>
            <a:off x="457200" y="148464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Discover all your platforms and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Look at the API for finding out Platform and Device IDs</a:t>
            </a:r>
            <a:endParaRPr lang="en-US" sz="2800" b="0" strike="noStrike" spc="-1">
              <a:latin typeface="Arial"/>
            </a:endParaRPr>
          </a:p>
          <a:p>
            <a:pPr>
              <a:lnSpc>
                <a:spcPct val="100000"/>
              </a:lnSpc>
            </a:pPr>
            <a:endParaRPr lang="en-US" sz="2800" b="0" strike="noStrike" spc="-1">
              <a:latin typeface="Arial"/>
            </a:endParaRPr>
          </a:p>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Set up the cl::Context with a vector of devices</a:t>
            </a:r>
            <a:endParaRPr lang="en-US" sz="3200" b="0" strike="noStrike" spc="-1">
              <a:latin typeface="Arial"/>
            </a:endParaRPr>
          </a:p>
          <a:p>
            <a:pPr>
              <a:lnSpc>
                <a:spcPct val="110000"/>
              </a:lnSpc>
              <a:spcBef>
                <a:spcPts val="641"/>
              </a:spcBef>
            </a:pPr>
            <a:r>
              <a:rPr lang="en-US" sz="1400" b="0" strike="noStrike" spc="-1">
                <a:solidFill>
                  <a:srgbClr val="000000"/>
                </a:solidFill>
                <a:latin typeface="Letter Gothic Std"/>
              </a:rPr>
              <a:t>         </a:t>
            </a:r>
            <a:br/>
            <a:r>
              <a:rPr lang="en-US" sz="3200" b="0" strike="noStrike" spc="-1">
                <a:solidFill>
                  <a:srgbClr val="000000"/>
                </a:solidFill>
                <a:latin typeface="Letter Gothic Std"/>
              </a:rPr>
              <a:t>        </a:t>
            </a:r>
            <a:r>
              <a:rPr lang="en-US" sz="3200" b="1" strike="noStrike" spc="-1">
                <a:solidFill>
                  <a:srgbClr val="000000"/>
                </a:solidFill>
                <a:latin typeface="Courier New Bold"/>
              </a:rPr>
              <a:t> cl::Context(</a:t>
            </a:r>
            <a:r>
              <a:rPr lang="en-US" sz="3200" b="1" strike="noStrike" spc="-1">
                <a:solidFill>
                  <a:srgbClr val="C0504D"/>
                </a:solidFill>
                <a:latin typeface="Courier New Bold"/>
              </a:rPr>
              <a:t>const</a:t>
            </a:r>
            <a:r>
              <a:rPr lang="en-US" sz="3200" b="1" strike="noStrike" spc="-1">
                <a:solidFill>
                  <a:srgbClr val="000000"/>
                </a:solidFill>
                <a:latin typeface="Courier New Bold"/>
              </a:rPr>
              <a:t> VECTOR_CLASS&lt;Device&gt; &amp;devices,</a:t>
            </a:r>
            <a:endParaRPr lang="en-US" sz="32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cl_context_properties</a:t>
            </a:r>
            <a:r>
              <a:rPr lang="en-US" sz="2800" b="1" strike="noStrike" spc="-1">
                <a:solidFill>
                  <a:srgbClr val="000000"/>
                </a:solidFill>
                <a:latin typeface="Courier New Bold"/>
              </a:rPr>
              <a:t> *properties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a:t>
            </a:r>
            <a:r>
              <a:rPr lang="en-US" sz="2800" b="1" strike="noStrike" spc="-1">
                <a:solidFill>
                  <a:srgbClr val="000000"/>
                </a:solidFill>
                <a:latin typeface="Courier New Bold"/>
              </a:rPr>
              <a:t> (CL_CALLBACK *pfn_notify)(</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char </a:t>
            </a:r>
            <a:r>
              <a:rPr lang="en-US" sz="2800" b="1" strike="noStrike" spc="-1">
                <a:solidFill>
                  <a:srgbClr val="000000"/>
                </a:solidFill>
                <a:latin typeface="Courier New Bold"/>
              </a:rPr>
              <a:t>*errorinfo,</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void </a:t>
            </a:r>
            <a:r>
              <a:rPr lang="en-US" sz="2800" b="1" strike="noStrike" spc="-1">
                <a:solidFill>
                  <a:srgbClr val="000000"/>
                </a:solidFill>
                <a:latin typeface="Courier New Bold"/>
              </a:rPr>
              <a:t>*private_info_size,</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size_t</a:t>
            </a:r>
            <a:r>
              <a:rPr lang="en-US" sz="2800" b="1" strike="noStrike" spc="-1">
                <a:solidFill>
                  <a:srgbClr val="000000"/>
                </a:solidFill>
                <a:latin typeface="Courier New Bold"/>
              </a:rPr>
              <a:t> cb, </a:t>
            </a:r>
            <a:r>
              <a:rPr lang="en-US" sz="2800" b="1" strike="noStrike" spc="-1">
                <a:solidFill>
                  <a:srgbClr val="C0504D"/>
                </a:solidFill>
                <a:latin typeface="Courier New Bold"/>
              </a:rPr>
              <a:t>void</a:t>
            </a:r>
            <a:r>
              <a:rPr lang="en-US" sz="2800" b="1" strike="noStrike" spc="-1">
                <a:solidFill>
                  <a:srgbClr val="000000"/>
                </a:solidFill>
                <a:latin typeface="Courier New Bold"/>
              </a:rPr>
              <a:t> *user_data)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 </a:t>
            </a:r>
            <a:r>
              <a:rPr lang="en-US" sz="2800" b="1" strike="noStrike" spc="-1">
                <a:solidFill>
                  <a:srgbClr val="000000"/>
                </a:solidFill>
                <a:latin typeface="Courier New Bold"/>
              </a:rPr>
              <a:t>*user_data = NULL, </a:t>
            </a:r>
            <a:r>
              <a:rPr lang="en-US" sz="2800" b="1" strike="noStrike" spc="-1">
                <a:solidFill>
                  <a:srgbClr val="8064A2"/>
                </a:solidFill>
                <a:latin typeface="Courier New Bold"/>
              </a:rPr>
              <a:t>cl_int</a:t>
            </a:r>
            <a:r>
              <a:rPr lang="en-US" sz="2800" b="1" strike="noStrike" spc="-1">
                <a:solidFill>
                  <a:srgbClr val="000000"/>
                </a:solidFill>
                <a:latin typeface="Courier New Bold"/>
              </a:rPr>
              <a:t> *err = NULL);</a:t>
            </a:r>
            <a:endParaRPr lang="en-US" sz="2800" b="0" strike="noStrike" spc="-1">
              <a:latin typeface="Arial"/>
            </a:endParaRPr>
          </a:p>
          <a:p>
            <a:pPr marL="457200">
              <a:lnSpc>
                <a:spcPct val="110000"/>
              </a:lnSpc>
              <a:spcBef>
                <a:spcPts val="641"/>
              </a:spcBef>
            </a:pPr>
            <a:endParaRPr lang="en-US" sz="2800" b="0" strike="noStrike" spc="-1">
              <a:latin typeface="Arial"/>
            </a:endParaRPr>
          </a:p>
          <a:p>
            <a:pPr marL="514440" indent="-513720">
              <a:lnSpc>
                <a:spcPct val="110000"/>
              </a:lnSpc>
              <a:spcBef>
                <a:spcPts val="641"/>
              </a:spcBef>
              <a:buClr>
                <a:srgbClr val="000000"/>
              </a:buClr>
              <a:buFont typeface="Trebuchet MS"/>
              <a:buAutoNum type="arabicPeriod" startAt="3"/>
            </a:pPr>
            <a:r>
              <a:rPr lang="en-US" sz="3200" b="0" strike="noStrike" spc="-1">
                <a:solidFill>
                  <a:srgbClr val="000000"/>
                </a:solidFill>
                <a:latin typeface="Trebuchet MS"/>
              </a:rPr>
              <a:t>Create a Command Queue for each of these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 examples in the NVIDIA (oclSimpleMultiGPU) and AMD (SimpleMultiDevice) OpenCL SDKs</a:t>
            </a:r>
            <a:endParaRPr lang="en-US" sz="2800" b="0" strike="noStrike" spc="-1">
              <a:latin typeface="Arial"/>
            </a:endParaRPr>
          </a:p>
          <a:p>
            <a:pPr>
              <a:lnSpc>
                <a:spcPct val="110000"/>
              </a:lnSpc>
              <a:spcBef>
                <a:spcPts val="641"/>
              </a:spcBef>
            </a:pPr>
            <a:endParaRPr lang="en-US" sz="2800" b="0" strike="noStrike" spc="-1">
              <a:latin typeface="Arial"/>
            </a:endParaRPr>
          </a:p>
        </p:txBody>
      </p:sp>
      <p:sp>
        <p:nvSpPr>
          <p:cNvPr id="1867" name="CustomShape 3"/>
          <p:cNvSpPr/>
          <p:nvPr/>
        </p:nvSpPr>
        <p:spPr>
          <a:xfrm>
            <a:off x="539640" y="6516000"/>
            <a:ext cx="81363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The steps are the same in C and Python, just the API calls differ as usual</a:t>
            </a:r>
            <a:endParaRPr lang="en-US" sz="1800" b="0" strike="noStrike" spc="-1">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10: Heterogeneous Computing</a:t>
            </a:r>
            <a:endParaRPr lang="en-US" sz="3600" b="0" strike="noStrike" spc="-1">
              <a:latin typeface="Arial"/>
            </a:endParaRPr>
          </a:p>
        </p:txBody>
      </p:sp>
      <p:sp>
        <p:nvSpPr>
          <p:cNvPr id="1869"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experiment with running kernels on multiple devices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Take one of your OpenCL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Investigate the Context constructors to include more than one device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program to run a kernel on multiple devices, each with different input data</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Split your problem across multiple devices if you have 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the examples from the SDKs to help you</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Output the results from both devices and see which runs faster</a:t>
            </a:r>
            <a:endParaRPr lang="en-US" sz="2800" b="0" strike="noStrike" spc="-1">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Enabling Portable Performance via OpenCL</a:t>
            </a:r>
            <a:endParaRPr lang="en-US" sz="4000" b="0" strike="noStrike" spc="-1">
              <a:latin typeface="Arial"/>
            </a:endParaRPr>
          </a:p>
        </p:txBody>
      </p:sp>
      <p:sp>
        <p:nvSpPr>
          <p:cNvPr id="187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9</a:t>
            </a:r>
            <a:endParaRPr lang="en-US"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73" name="CustomShape 2"/>
          <p:cNvSpPr/>
          <p:nvPr/>
        </p:nvSpPr>
        <p:spPr>
          <a:xfrm>
            <a:off x="457200" y="1600200"/>
            <a:ext cx="8228880" cy="47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Portable performance is always a challenge, more so when OpenCL devices can be so varied (CPUs, GPUs, …)</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But OpenCL provides a powerful framework for writing performance portable code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following slides are general advice on writing code that should work well on most OpenCL devices</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Optimization issues</a:t>
            </a:r>
            <a:endParaRPr lang="en-US" sz="4400" b="0" strike="noStrike" spc="-1">
              <a:latin typeface="Arial"/>
            </a:endParaRPr>
          </a:p>
        </p:txBody>
      </p:sp>
      <p:sp>
        <p:nvSpPr>
          <p:cNvPr id="1875"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Efficient access to memory</a:t>
            </a:r>
            <a:endParaRPr lang="en-US" sz="3200" b="0" strike="noStrike" spc="-1">
              <a:latin typeface="Arial"/>
            </a:endParaRPr>
          </a:p>
          <a:p>
            <a:pPr marL="743040" lvl="1" indent="-285120">
              <a:lnSpc>
                <a:spcPct val="110000"/>
              </a:lnSpc>
              <a:spcBef>
                <a:spcPts val="561"/>
              </a:spcBef>
              <a:buClr>
                <a:srgbClr val="C0504D"/>
              </a:buClr>
              <a:buFont typeface="Arial"/>
              <a:buChar char="–"/>
            </a:pPr>
            <a:r>
              <a:rPr lang="en-US" sz="2800" b="0" strike="noStrike" spc="-1">
                <a:solidFill>
                  <a:srgbClr val="C0504D"/>
                </a:solidFill>
                <a:latin typeface="Trebuchet MS"/>
              </a:rPr>
              <a:t>Memory coalescing</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Ideally get work-item i to access data[i] and work-item j to access data[j] at the same time etc.</a:t>
            </a:r>
            <a:endParaRPr lang="en-US" sz="2400" b="0" strike="noStrike" spc="-1">
              <a:latin typeface="Arial"/>
            </a:endParaRPr>
          </a:p>
          <a:p>
            <a:pPr marL="743040" lvl="1" indent="-285120">
              <a:lnSpc>
                <a:spcPct val="110000"/>
              </a:lnSpc>
              <a:spcBef>
                <a:spcPts val="561"/>
              </a:spcBef>
              <a:buClr>
                <a:srgbClr val="C0504D"/>
              </a:buClr>
              <a:buFont typeface="Arial"/>
              <a:buChar char="–"/>
            </a:pPr>
            <a:r>
              <a:rPr lang="en-US" sz="2800" b="0" strike="noStrike" spc="-1">
                <a:solidFill>
                  <a:srgbClr val="C0504D"/>
                </a:solidFill>
                <a:latin typeface="Trebuchet MS"/>
              </a:rPr>
              <a:t>Memory alignment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Padding arrays to keep everything aligned to multiples of 16, 32 or 64 bytes</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Number of work-items and work-group sizes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want at least 4 work-items per PE in a Compute Unit on GPUs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More is better, but diminishing returns, and there is an upper limit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Each work item consumes PE finite resources (registers etc)</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Work-item divergence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What happens when work-items branch?</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Actually a SIMD data parallel model</a:t>
            </a:r>
            <a:endParaRPr lang="en-US" sz="2800" b="0" strike="noStrike" spc="-1">
              <a:latin typeface="Arial"/>
            </a:endParaRPr>
          </a:p>
          <a:p>
            <a:pPr marL="743040" lvl="1" indent="-285120">
              <a:lnSpc>
                <a:spcPct val="110000"/>
              </a:lnSpc>
              <a:spcBef>
                <a:spcPts val="561"/>
              </a:spcBef>
              <a:buClr>
                <a:srgbClr val="E46C0A"/>
              </a:buClr>
              <a:buFont typeface="Arial"/>
              <a:buChar char="–"/>
            </a:pPr>
            <a:r>
              <a:rPr lang="en-US" sz="2800" b="0" strike="noStrike" spc="-1">
                <a:solidFill>
                  <a:srgbClr val="E46C0A"/>
                </a:solidFill>
                <a:latin typeface="Trebuchet MS"/>
              </a:rPr>
              <a:t>Both</a:t>
            </a:r>
            <a:r>
              <a:rPr lang="en-US" sz="2800" b="0" strike="noStrike" spc="-1">
                <a:solidFill>
                  <a:srgbClr val="F79646"/>
                </a:solidFill>
                <a:latin typeface="Trebuchet MS"/>
              </a:rPr>
              <a:t> </a:t>
            </a:r>
            <a:r>
              <a:rPr lang="en-US" sz="2800" b="0" strike="noStrike" spc="-1">
                <a:solidFill>
                  <a:srgbClr val="000000"/>
                </a:solidFill>
                <a:latin typeface="Trebuchet MS"/>
              </a:rPr>
              <a:t>paths (if-else) may need to be executed (</a:t>
            </a:r>
            <a:r>
              <a:rPr lang="en-US" sz="2800" b="0" i="1" strike="noStrike" spc="-1">
                <a:solidFill>
                  <a:srgbClr val="000000"/>
                </a:solidFill>
                <a:latin typeface="Trebuchet MS"/>
              </a:rPr>
              <a:t>branch divergence</a:t>
            </a:r>
            <a:r>
              <a:rPr lang="en-US" sz="2800" b="0" strike="noStrike" spc="-1">
                <a:solidFill>
                  <a:srgbClr val="000000"/>
                </a:solidFill>
                <a:latin typeface="Trebuchet MS"/>
              </a:rPr>
              <a:t>), avoid where possible (non-divergent branches are termed </a:t>
            </a:r>
            <a:r>
              <a:rPr lang="en-US" sz="2800" b="0" i="1" strike="noStrike" spc="-1">
                <a:solidFill>
                  <a:srgbClr val="000000"/>
                </a:solidFill>
                <a:latin typeface="Trebuchet MS"/>
              </a:rPr>
              <a:t>uniform</a:t>
            </a:r>
            <a:r>
              <a:rPr lang="en-US" sz="2800" b="0" strike="noStrike" spc="-1">
                <a:solidFill>
                  <a:srgbClr val="000000"/>
                </a:solidFill>
                <a:latin typeface="Trebuchet MS"/>
              </a:rPr>
              <a:t>)</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NVIDIA GPU用户的安装过程（旧版）</a:t>
            </a:r>
            <a:endParaRPr lang="en-US" sz="4400" b="0" strike="noStrike" spc="-1">
              <a:latin typeface="Arial"/>
            </a:endParaRPr>
          </a:p>
        </p:txBody>
      </p:sp>
      <p:sp>
        <p:nvSpPr>
          <p:cNvPr id="461" name="CustomShape 2"/>
          <p:cNvSpPr/>
          <p:nvPr/>
        </p:nvSpPr>
        <p:spPr>
          <a:xfrm>
            <a:off x="107640" y="1600200"/>
            <a:ext cx="8928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一定要先屏蔽开源驱动！这超级重要！</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nano /etc/modprobe.d/blacklist.conf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在上面的编辑器中加上这一行: blacklist nouveau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linux-header-generic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从官网下载驱动然后解压缩</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进入虚拟终端（快捷键 Ctrl+Alt+F1）停止桌面管理器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service lightdm stop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设置运行权限然后运行</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chmod +x *.run</a:t>
            </a:r>
            <a:endParaRPr lang="en-US" sz="28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./*.run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预备安装（pre-install）可能会失败，这不要紧！</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同意选择 DKMS, 32-bit GL 库（libraries） 来更新 X config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Memory layout is critical to performance</a:t>
            </a:r>
            <a:endParaRPr lang="en-US" sz="4400" b="0" strike="noStrike" spc="-1">
              <a:latin typeface="Arial"/>
            </a:endParaRPr>
          </a:p>
        </p:txBody>
      </p:sp>
      <p:sp>
        <p:nvSpPr>
          <p:cNvPr id="18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vs. Array of Structures” problem:</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struct </a:t>
            </a:r>
            <a:r>
              <a:rPr lang="en-US" sz="3200" b="1" strike="noStrike" spc="-1">
                <a:solidFill>
                  <a:srgbClr val="000000"/>
                </a:solidFill>
                <a:latin typeface="Courier New Bold"/>
              </a:rPr>
              <a:t>{ </a:t>
            </a:r>
            <a:r>
              <a:rPr lang="en-US" sz="3200" b="1" strike="noStrike" spc="-1">
                <a:solidFill>
                  <a:srgbClr val="C0504D"/>
                </a:solidFill>
                <a:latin typeface="Courier New Bold"/>
              </a:rPr>
              <a:t>float</a:t>
            </a:r>
            <a:r>
              <a:rPr lang="en-US" sz="3200" b="1" strike="noStrike" spc="-1">
                <a:solidFill>
                  <a:srgbClr val="000000"/>
                </a:solidFill>
                <a:latin typeface="Courier New Bold"/>
              </a:rPr>
              <a:t> x, y, z, a; } Point;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(SoA) suits memory coalescence on GPUs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Array of Structures (AoS) may suit cache hierarchies on CPUs</a:t>
            </a:r>
            <a:endParaRPr lang="en-US" sz="3200" b="0" strike="noStrike" spc="-1">
              <a:latin typeface="Arial"/>
            </a:endParaRPr>
          </a:p>
          <a:p>
            <a:pPr>
              <a:lnSpc>
                <a:spcPct val="100000"/>
              </a:lnSpc>
              <a:spcBef>
                <a:spcPts val="641"/>
              </a:spcBef>
            </a:pPr>
            <a:endParaRPr lang="en-US" sz="3200" b="0" strike="noStrike" spc="-1">
              <a:latin typeface="Arial"/>
            </a:endParaRPr>
          </a:p>
        </p:txBody>
      </p:sp>
      <p:graphicFrame>
        <p:nvGraphicFramePr>
          <p:cNvPr id="1878" name="Table 3"/>
          <p:cNvGraphicFramePr/>
          <p:nvPr/>
        </p:nvGraphicFramePr>
        <p:xfrm>
          <a:off x="928800" y="354312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879" name="Table 4"/>
          <p:cNvGraphicFramePr/>
          <p:nvPr/>
        </p:nvGraphicFramePr>
        <p:xfrm>
          <a:off x="928800" y="544536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
        <p:nvSpPr>
          <p:cNvPr id="1880" name="CustomShape 5"/>
          <p:cNvSpPr/>
          <p:nvPr/>
        </p:nvSpPr>
        <p:spPr>
          <a:xfrm>
            <a:off x="6588360" y="3213000"/>
            <a:ext cx="237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Adjacent work-items like to access adjacent memory</a:t>
            </a:r>
            <a:endParaRPr lang="en-US" sz="1800" b="0" strike="noStrike" spc="-1">
              <a:latin typeface="Arial"/>
            </a:endParaRPr>
          </a:p>
        </p:txBody>
      </p:sp>
      <p:sp>
        <p:nvSpPr>
          <p:cNvPr id="1881" name="CustomShape 6"/>
          <p:cNvSpPr/>
          <p:nvPr/>
        </p:nvSpPr>
        <p:spPr>
          <a:xfrm>
            <a:off x="6588360" y="5169960"/>
            <a:ext cx="23252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Individual work-items like to access adjacent memory</a:t>
            </a:r>
            <a:endParaRPr lang="en-US" sz="1800" b="0" strike="noStrike" spc="-1">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optimisation tips</a:t>
            </a:r>
            <a:endParaRPr lang="en-US" sz="4400" b="0" strike="noStrike" spc="-1">
              <a:latin typeface="Arial"/>
            </a:endParaRPr>
          </a:p>
        </p:txBody>
      </p:sp>
      <p:sp>
        <p:nvSpPr>
          <p:cNvPr id="1883" name="CustomShape 2"/>
          <p:cNvSpPr/>
          <p:nvPr/>
        </p:nvSpPr>
        <p:spPr>
          <a:xfrm>
            <a:off x="179640" y="1124640"/>
            <a:ext cx="8784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Use a profiler to see if you’re getting good performance</a:t>
            </a:r>
            <a:endParaRPr lang="en-US" sz="3200" b="0" strike="noStrike" spc="-1">
              <a:latin typeface="Arial"/>
            </a:endParaRPr>
          </a:p>
          <a:p>
            <a:pPr marL="743040" lvl="1" indent="-285120">
              <a:lnSpc>
                <a:spcPct val="110000"/>
              </a:lnSpc>
              <a:spcBef>
                <a:spcPts val="561"/>
              </a:spcBef>
              <a:buClr>
                <a:srgbClr val="E46C0A"/>
              </a:buClr>
              <a:buFont typeface="Arial"/>
              <a:buChar char="–"/>
            </a:pPr>
            <a:r>
              <a:rPr lang="en-US" sz="2800" b="0" strike="noStrike" spc="-1">
                <a:solidFill>
                  <a:srgbClr val="E46C0A"/>
                </a:solidFill>
                <a:latin typeface="Trebuchet MS"/>
              </a:rPr>
              <a:t>Occupancy </a:t>
            </a:r>
            <a:r>
              <a:rPr lang="en-US" sz="2800" b="0" strike="noStrike" spc="-1">
                <a:solidFill>
                  <a:srgbClr val="000000"/>
                </a:solidFill>
                <a:latin typeface="Trebuchet MS"/>
              </a:rPr>
              <a:t>is a measure of how </a:t>
            </a:r>
            <a:r>
              <a:rPr lang="en-US" sz="2800" b="0" strike="noStrike" spc="-1">
                <a:solidFill>
                  <a:srgbClr val="E46C0A"/>
                </a:solidFill>
                <a:latin typeface="Trebuchet MS"/>
              </a:rPr>
              <a:t>active </a:t>
            </a:r>
            <a:r>
              <a:rPr lang="en-US" sz="2800" b="0" strike="noStrike" spc="-1">
                <a:solidFill>
                  <a:srgbClr val="000000"/>
                </a:solidFill>
                <a:latin typeface="Trebuchet MS"/>
              </a:rPr>
              <a:t>you’re keeping each PE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Occupancy measurements of &gt;0.5 are good (&gt;50% active)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Other measurements to consider with the profiler:</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Memory bandwidth – should aim for a good fraction of peak</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E.g. 148 GBytes/s to Global Memory on an M2050 GPU</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Work-Item (Thread) divergence – want this to be low</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Registers per Work-Item (Thread) – ideally low and a nice divisor of the number of hardware registers per Compute Unit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E.g. 32,768 on M2050 GPUs</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These are statically allocated and shared between all Work-Items and Work-Groups assigned to each Compute Unit</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Four Work-Groups of 1,024 Work-Items each would result in just 8 registers per Work-Item! Typically aim for 16-32 registers per Work-Item</a:t>
            </a:r>
            <a:endParaRPr lang="en-US" sz="2400" b="0" strike="noStrike" spc="-1">
              <a:latin typeface="Arial"/>
            </a:endParaRPr>
          </a:p>
          <a:p>
            <a:pPr>
              <a:lnSpc>
                <a:spcPct val="110000"/>
              </a:lnSpc>
              <a:spcBef>
                <a:spcPts val="641"/>
              </a:spcBef>
            </a:pPr>
            <a:endParaRPr lang="en-US" sz="2400" b="0" strike="noStrike" spc="-1">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85" name="CustomShape 2"/>
          <p:cNvSpPr/>
          <p:nvPr/>
        </p:nvSpPr>
        <p:spPr>
          <a:xfrm>
            <a:off x="107640" y="1124640"/>
            <a:ext cx="8856360" cy="57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E46C0A"/>
              </a:buClr>
              <a:buFont typeface="Arial"/>
              <a:buChar char="•"/>
            </a:pPr>
            <a:r>
              <a:rPr lang="en-US" sz="3200" b="0" strike="noStrike" spc="-1">
                <a:solidFill>
                  <a:srgbClr val="E46C0A"/>
                </a:solidFill>
                <a:latin typeface="Trebuchet MS"/>
              </a:rPr>
              <a:t>Don’t optimize too hard for any one platform</a:t>
            </a:r>
            <a:r>
              <a:rPr lang="en-US" sz="3200" b="0" strike="noStrike" spc="-1">
                <a:solidFill>
                  <a:srgbClr val="000000"/>
                </a:solidFill>
                <a:latin typeface="Trebuchet MS"/>
              </a:rPr>
              <a:t>, e.g.</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Don’t write specifically for certain warp/wavefront sizes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Be careful not to rely on specific sizes of local/global memory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OpenCL’s vector data types have varying degrees of support – faster on some devices, slower on others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devices have caches in their memory hierarchies, some don’t, and it can make a big difference to your performance without you realizing</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Choosing the allocation of Work-Items to Work-Groups and dimensions on your kernel launches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Performance differences between unified vs. disjoint host/global memories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Double precision performance varies considerably from device to device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OpenCL SDKs give useful feedback about how well they can compile your code (but you have to turn on this feedback)</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a good idea to try your code on several different platforms to see what happens (profiling is good!)</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At least two different GPUs (ideally different vendors) and at least one CPU</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87" name="CustomShape 2"/>
          <p:cNvSpPr/>
          <p:nvPr/>
        </p:nvSpPr>
        <p:spPr>
          <a:xfrm>
            <a:off x="107640" y="1124640"/>
            <a:ext cx="88563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Discover what devices you have available at run-time, e.g.</a:t>
            </a:r>
            <a:endParaRPr lang="en-US" sz="2800" b="0" strike="noStrike" spc="-1">
              <a:latin typeface="Arial"/>
            </a:endParaRPr>
          </a:p>
        </p:txBody>
      </p:sp>
      <p:sp>
        <p:nvSpPr>
          <p:cNvPr id="1888" name="CustomShape 3"/>
          <p:cNvSpPr/>
          <p:nvPr/>
        </p:nvSpPr>
        <p:spPr>
          <a:xfrm>
            <a:off x="395640" y="2554560"/>
            <a:ext cx="842436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a:ea typeface="DejaVu Sans"/>
              </a:rPr>
              <a:t> // Get available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a:t>
            </a:r>
            <a:r>
              <a:rPr lang="en-US" sz="1400" b="1" strike="noStrike" spc="-1">
                <a:solidFill>
                  <a:srgbClr val="9BBB59"/>
                </a:solidFill>
                <a:latin typeface="Courier New"/>
                <a:ea typeface="DejaVu Sans"/>
              </a:rPr>
              <a:t> </a:t>
            </a:r>
            <a:r>
              <a:rPr lang="en-US" sz="1400" b="1" strike="noStrike" spc="-1">
                <a:solidFill>
                  <a:srgbClr val="000000"/>
                </a:solidFill>
                <a:latin typeface="Courier New"/>
                <a:ea typeface="DejaVu Sans"/>
              </a:rPr>
              <a:t>nPlatforms;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cl_platform_id </a:t>
            </a:r>
            <a:r>
              <a:rPr lang="en-US" sz="1400" b="1" strike="noStrike" spc="-1">
                <a:solidFill>
                  <a:srgbClr val="000000"/>
                </a:solidFill>
                <a:latin typeface="Courier New"/>
                <a:ea typeface="DejaVu Sans"/>
              </a:rPr>
              <a:t>platforms[MAX_PLATFORMS];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ret = </a:t>
            </a:r>
            <a:r>
              <a:rPr lang="en-US" sz="1400" b="1" strike="noStrike" spc="-1">
                <a:solidFill>
                  <a:srgbClr val="17375E"/>
                </a:solidFill>
                <a:latin typeface="Courier New"/>
                <a:ea typeface="DejaVu Sans"/>
              </a:rPr>
              <a:t>clGetPlatformIDs</a:t>
            </a:r>
            <a:r>
              <a:rPr lang="en-US" sz="1400" b="1" strike="noStrike" spc="-1">
                <a:solidFill>
                  <a:srgbClr val="000000"/>
                </a:solidFill>
                <a:latin typeface="Courier New"/>
                <a:ea typeface="DejaVu Sans"/>
              </a:rPr>
              <a:t>(MAX_PLATFORMS, platforms, &amp;nPlatforms);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p = 0; p &lt; nPlatforms; p++) {</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Get available devices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 </a:t>
            </a:r>
            <a:r>
              <a:rPr lang="en-US" sz="1400" b="1" strike="noStrike" spc="-1">
                <a:solidFill>
                  <a:srgbClr val="000000"/>
                </a:solidFill>
                <a:latin typeface="Courier New"/>
                <a:ea typeface="DejaVu Sans"/>
              </a:rPr>
              <a:t>nDevices = 0;</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cl_device_id </a:t>
            </a:r>
            <a:r>
              <a:rPr lang="en-US" sz="1400" b="1" strike="noStrike" spc="-1">
                <a:solidFill>
                  <a:srgbClr val="000000"/>
                </a:solidFill>
                <a:latin typeface="Courier New"/>
                <a:ea typeface="DejaVu Sans"/>
              </a:rPr>
              <a:t>devices[MAX_DEVICES];</a:t>
            </a:r>
            <a:endParaRPr lang="en-US" sz="1400" b="0" strike="noStrike" spc="-1">
              <a:latin typeface="Arial"/>
            </a:endParaRPr>
          </a:p>
          <a:p>
            <a:pPr>
              <a:lnSpc>
                <a:spcPct val="100000"/>
              </a:lnSpc>
            </a:pPr>
            <a:r>
              <a:rPr lang="en-US" sz="1400" b="1" strike="noStrike" spc="-1">
                <a:solidFill>
                  <a:srgbClr val="17375E"/>
                </a:solidFill>
                <a:latin typeface="Courier New"/>
                <a:ea typeface="DejaVu Sans"/>
              </a:rPr>
              <a:t>   clGetDeviceIDs</a:t>
            </a:r>
            <a:r>
              <a:rPr lang="en-US" sz="1400" b="1" strike="noStrike" spc="-1">
                <a:solidFill>
                  <a:srgbClr val="000000"/>
                </a:solidFill>
                <a:latin typeface="Courier New"/>
                <a:ea typeface="DejaVu Sans"/>
              </a:rPr>
              <a:t>(platforms[p], deviceType, MAX_DEVICES, devices, &amp;nDevices);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devices in this platform</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d = 0; d &lt; nDevices; 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17375E"/>
                </a:solidFill>
                <a:latin typeface="Courier New"/>
                <a:ea typeface="DejaVu Sans"/>
              </a:rPr>
              <a:t>getDeviceInformation</a:t>
            </a:r>
            <a:r>
              <a:rPr lang="en-US" sz="1400" b="1" strike="noStrike" spc="-1">
                <a:solidFill>
                  <a:srgbClr val="000000"/>
                </a:solidFill>
                <a:latin typeface="Courier New"/>
                <a:ea typeface="DejaVu Sans"/>
              </a:rPr>
              <a:t>(devices[d]);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
        <p:nvSpPr>
          <p:cNvPr id="1889" name="CustomShape 4"/>
          <p:cNvSpPr/>
          <p:nvPr/>
        </p:nvSpPr>
        <p:spPr>
          <a:xfrm>
            <a:off x="7596360" y="2493000"/>
            <a:ext cx="1007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Trebuchet MS"/>
                <a:ea typeface="DejaVu Sans"/>
              </a:rPr>
              <a:t>C</a:t>
            </a:r>
            <a:endParaRPr lang="en-US" sz="3200" b="0" strike="noStrike" spc="-1">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1" name="CustomShape 2"/>
          <p:cNvSpPr/>
          <p:nvPr/>
        </p:nvSpPr>
        <p:spPr>
          <a:xfrm>
            <a:off x="179640" y="1052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Micro-benchmark</a:t>
            </a:r>
            <a:r>
              <a:rPr lang="en-US" sz="3200" b="0" strike="noStrike" spc="-1">
                <a:solidFill>
                  <a:srgbClr val="9BBB59"/>
                </a:solidFill>
                <a:latin typeface="Trebuchet MS"/>
              </a:rPr>
              <a:t> </a:t>
            </a:r>
            <a:r>
              <a:rPr lang="en-US" sz="3200" b="0" strike="noStrike" spc="-1">
                <a:solidFill>
                  <a:srgbClr val="000000"/>
                </a:solidFill>
                <a:latin typeface="Trebuchet MS"/>
              </a:rPr>
              <a:t>all your OpenCL devices at run-time to gauge how to divide your total workload across all the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use some real work so you’re not wasting resource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Keep the microbenchmark very short otherwise slower devices penalize faster ones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Once you’ve got a work fraction per device calculated, it might be worth retesting from time to time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behavior of the workload may change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host or devices may become busy (or quiet)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most important to keep the fastest devices busy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Less important if slower devices finish slightly earlier than faster ones (and thus become idle)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Avoid overloading the CPU with both OpenCL host code and OpenCL device code at the same time</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Timing microbenchmarks (C)</a:t>
            </a:r>
            <a:endParaRPr lang="en-US" sz="4400" b="0" strike="noStrike" spc="-1">
              <a:latin typeface="Arial"/>
            </a:endParaRPr>
          </a:p>
        </p:txBody>
      </p:sp>
      <p:sp>
        <p:nvSpPr>
          <p:cNvPr id="189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pPr>
            <a:r>
              <a:rPr lang="en-US" sz="1800" b="1" strike="noStrike" spc="-1">
                <a:solidFill>
                  <a:srgbClr val="4F81BD"/>
                </a:solidFill>
                <a:latin typeface="Courier New Bold"/>
              </a:rPr>
              <a:t>for</a:t>
            </a:r>
            <a:r>
              <a:rPr lang="en-US" sz="1800" b="1" strike="noStrike" spc="-1">
                <a:solidFill>
                  <a:srgbClr val="000000"/>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i = 0; i &lt; numDevices; i++)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Wait for the kernel to finish</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clFinish</a:t>
            </a:r>
            <a:r>
              <a:rPr lang="en-US" sz="1800" b="1" strike="noStrike" spc="-1">
                <a:solidFill>
                  <a:srgbClr val="000000"/>
                </a:solidFill>
                <a:latin typeface="Courier New Bold"/>
              </a:rPr>
              <a:t>(oclDevices[i].queue);</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Update timers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cl_ulong </a:t>
            </a:r>
            <a:r>
              <a:rPr lang="en-US" sz="1800" b="1" strike="noStrike" spc="-1">
                <a:solidFill>
                  <a:srgbClr val="000000"/>
                </a:solidFill>
                <a:latin typeface="Courier New Bold"/>
              </a:rPr>
              <a:t>start, end;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CL_PROFILING_COMMAND_START</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&amp;start,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CL_PROFILING_COMMAND_END</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&amp;end,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C0504D"/>
                </a:solidFill>
                <a:latin typeface="Courier New Bold"/>
              </a:rPr>
              <a:t>long</a:t>
            </a:r>
            <a:r>
              <a:rPr lang="en-US" sz="1800" b="1" strike="noStrike" spc="-1">
                <a:solidFill>
                  <a:srgbClr val="000000"/>
                </a:solidFill>
                <a:latin typeface="Courier New Bold"/>
              </a:rPr>
              <a:t> timeTaken = (end - start);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speeds[i] = timeTaken / oclDevices[i].load;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5" name="CustomShape 2"/>
          <p:cNvSpPr/>
          <p:nvPr/>
        </p:nvSpPr>
        <p:spPr>
          <a:xfrm>
            <a:off x="179640" y="1196640"/>
            <a:ext cx="8784360" cy="56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Optimal Work-Group sizes will differ between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CPUs tend to prefer 1 Work-Item per Work-Group, while GPUs prefer lots of Work-Items per Work-Group (usually a multiple of the number of PEs per Compute Unit, i.e. 32, 64 etc.)</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From OpenCL v1.1 you </a:t>
            </a:r>
            <a:r>
              <a:rPr lang="en-US" sz="3200" b="0" strike="noStrike" spc="-1">
                <a:solidFill>
                  <a:srgbClr val="C0504D"/>
                </a:solidFill>
                <a:latin typeface="Trebuchet MS"/>
              </a:rPr>
              <a:t>can discover the preferred Work-Group size </a:t>
            </a:r>
            <a:r>
              <a:rPr lang="en-US" sz="3200" b="0" strike="noStrike" spc="-1">
                <a:solidFill>
                  <a:srgbClr val="000000"/>
                </a:solidFill>
                <a:latin typeface="Trebuchet MS"/>
              </a:rPr>
              <a:t>multiple for a kernel once it’s been built for a specific device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Important to pad the total number of Work-Items to an exact multiple of this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Again, will be different per device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OpenCL run-time will have a go at choosing good EnqueueNDRangeKernel dimensions for you</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With very variable results</a:t>
            </a:r>
            <a:endParaRPr lang="en-US" sz="2800" b="0" strike="noStrike" spc="-1">
              <a:latin typeface="Arial"/>
            </a:endParaRPr>
          </a:p>
          <a:p>
            <a:pPr>
              <a:lnSpc>
                <a:spcPct val="100000"/>
              </a:lnSpc>
            </a:pPr>
            <a:endParaRPr lang="en-US" sz="2800" b="0" strike="noStrike" spc="-1">
              <a:latin typeface="Arial"/>
            </a:endParaRPr>
          </a:p>
          <a:p>
            <a:pPr marL="343080" indent="-342360">
              <a:lnSpc>
                <a:spcPct val="110000"/>
              </a:lnSpc>
              <a:spcBef>
                <a:spcPts val="760"/>
              </a:spcBef>
              <a:buClr>
                <a:srgbClr val="C0504D"/>
              </a:buClr>
              <a:buFont typeface="Arial"/>
              <a:buChar char="•"/>
            </a:pPr>
            <a:r>
              <a:rPr lang="en-US" sz="3800" b="1" strike="noStrike" spc="-1">
                <a:solidFill>
                  <a:srgbClr val="C0504D"/>
                </a:solidFill>
                <a:latin typeface="Trebuchet MS"/>
              </a:rPr>
              <a:t>Your mileage will vary</a:t>
            </a:r>
            <a:r>
              <a:rPr lang="en-US" sz="3800" b="0" strike="noStrike" spc="-1">
                <a:solidFill>
                  <a:srgbClr val="000000"/>
                </a:solidFill>
                <a:latin typeface="Trebuchet MS"/>
              </a:rPr>
              <a:t>, the best strategy is to write </a:t>
            </a:r>
            <a:r>
              <a:rPr lang="en-US" sz="3800" b="1" i="1" strike="noStrike" spc="-1">
                <a:solidFill>
                  <a:srgbClr val="8064A2"/>
                </a:solidFill>
                <a:latin typeface="Trebuchet MS"/>
              </a:rPr>
              <a:t>adaptive</a:t>
            </a:r>
            <a:r>
              <a:rPr lang="en-US" sz="3800" b="0" strike="noStrike" spc="-1">
                <a:solidFill>
                  <a:srgbClr val="8064A2"/>
                </a:solidFill>
                <a:latin typeface="Trebuchet MS"/>
              </a:rPr>
              <a:t> </a:t>
            </a:r>
            <a:r>
              <a:rPr lang="en-US" sz="3800" b="0" strike="noStrike" spc="-1">
                <a:solidFill>
                  <a:srgbClr val="000000"/>
                </a:solidFill>
                <a:latin typeface="Trebuchet MS"/>
              </a:rPr>
              <a:t>code that makes decisions at run-time</a:t>
            </a:r>
            <a:endParaRPr lang="en-US" sz="3800" b="0" strike="noStrike" spc="-1">
              <a:latin typeface="Arial"/>
            </a:endParaRPr>
          </a:p>
          <a:p>
            <a:pPr>
              <a:lnSpc>
                <a:spcPct val="110000"/>
              </a:lnSpc>
              <a:spcBef>
                <a:spcPts val="641"/>
              </a:spcBef>
            </a:pPr>
            <a:endParaRPr lang="en-US" sz="3800" b="0" strike="noStrike" spc="-1">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a:solidFill>
                  <a:srgbClr val="000000"/>
                </a:solidFill>
                <a:latin typeface="Trebuchet MS"/>
              </a:rPr>
              <a:t>Tuning Knobs</a:t>
            </a:r>
            <a:br/>
            <a:r>
              <a:rPr lang="en-US" sz="4400" b="0" strike="noStrike" spc="-1">
                <a:solidFill>
                  <a:srgbClr val="000000"/>
                </a:solidFill>
                <a:latin typeface="Trebuchet MS"/>
              </a:rPr>
              <a:t>some general issues to think about</a:t>
            </a:r>
            <a:endParaRPr lang="en-US" sz="4400" b="0" strike="noStrike" spc="-1">
              <a:latin typeface="Arial"/>
            </a:endParaRPr>
          </a:p>
        </p:txBody>
      </p:sp>
      <p:sp>
        <p:nvSpPr>
          <p:cNvPr id="1897"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Tiling size (work-group sizes, dimensionality etc.)</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block-based algorithms (e.g. matrix multiplication)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Different devices might run faster on different block sizes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Data layout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Array of Structures or Structure of Arrays (AoS vs. SoA)</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Column or Row major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Caching and prefetching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of local memory or not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 loads and stores assist hardware cache?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 work-group data mapping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Related to data layout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how you parallelize the work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Operation-specific tuning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Specific hardware differences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trig / special function hardware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vs. float (vs. half)</a:t>
            </a:r>
            <a:endParaRPr lang="en-US" sz="2800" b="0" strike="noStrike" spc="-1">
              <a:latin typeface="Arial"/>
            </a:endParaRPr>
          </a:p>
        </p:txBody>
      </p:sp>
      <p:sp>
        <p:nvSpPr>
          <p:cNvPr id="1898" name="CustomShape 3"/>
          <p:cNvSpPr/>
          <p:nvPr/>
        </p:nvSpPr>
        <p:spPr>
          <a:xfrm>
            <a:off x="5652000" y="5046120"/>
            <a:ext cx="33116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From Zhang, Sinclair II and Chien: Improving Performance Portability in OpenCL Programs – ISC13</a:t>
            </a:r>
            <a:endParaRPr lang="en-US" sz="1600" b="0" strike="noStrike" spc="-1">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a:t>
            </a:r>
            <a:endParaRPr lang="en-US" sz="4400" b="0" strike="noStrike" spc="-1">
              <a:latin typeface="Arial"/>
            </a:endParaRPr>
          </a:p>
        </p:txBody>
      </p:sp>
      <p:sp>
        <p:nvSpPr>
          <p:cNvPr id="1900"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Q: How do you know what the </a:t>
            </a:r>
            <a:r>
              <a:rPr lang="en-US" sz="3200" b="1" i="1" strike="noStrike" spc="-1">
                <a:solidFill>
                  <a:srgbClr val="4F81BD"/>
                </a:solidFill>
                <a:latin typeface="Trebuchet MS"/>
              </a:rPr>
              <a:t>best</a:t>
            </a:r>
            <a:r>
              <a:rPr lang="en-US" sz="3200" b="0" strike="noStrike" spc="-1">
                <a:solidFill>
                  <a:srgbClr val="000000"/>
                </a:solidFill>
                <a:latin typeface="Trebuchet MS"/>
              </a:rPr>
              <a:t> parameter values for your program are?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What is the best work-group size, for example</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Try them all! (Or a well chosen subset)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is where auto tuning comes in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Run through different combinations of parameter values and optimize the runtime (or another measure) of your program.</a:t>
            </a:r>
            <a:endParaRPr lang="en-US" sz="2800" b="0" strike="noStrike" spc="-1">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example - Flamingo</a:t>
            </a:r>
            <a:endParaRPr lang="en-US" sz="4400" b="0" strike="noStrike" spc="-1">
              <a:latin typeface="Arial"/>
            </a:endParaRPr>
          </a:p>
        </p:txBody>
      </p:sp>
      <p:sp>
        <p:nvSpPr>
          <p:cNvPr id="1902"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http://mistymountain.co.uk/flamingo/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program which compiles your code with different parameter values, and calculates the “best” combination to use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Write a simple config file, and Flamingo will run your program with different values, and returns the best combination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Remember: scale down your problem so you don’t have to wait for “bad” values (less iterations, etc.)</a:t>
            </a:r>
            <a:endParaRPr lang="en-US" sz="32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安装 pyopencl</a:t>
            </a:r>
            <a:endParaRPr lang="en-US" sz="4400" b="0" strike="noStrike" spc="-1">
              <a:latin typeface="Arial"/>
            </a:endParaRPr>
          </a:p>
        </p:txBody>
      </p:sp>
      <p:sp>
        <p:nvSpPr>
          <p:cNvPr id="46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你得先保证自己安装好 Python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然后安装 numpy 库（library）</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python-numpy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pyopencl 官网下载最新版本</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然后解压缩 </a:t>
            </a:r>
            <a:r>
              <a:rPr lang="en-US" sz="2800" b="0" strike="noStrike" spc="-1">
                <a:solidFill>
                  <a:srgbClr val="E46C0A"/>
                </a:solidFill>
                <a:latin typeface="Courier New Bold"/>
              </a:rPr>
              <a:t>tar -zxf</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运行下面的命令来安装这个包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python setup.py install --user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译者注：现在可以直接用 pip 安装 pyopencl</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pip install pyopencl</a:t>
            </a:r>
            <a:endParaRPr lang="en-US" sz="2800" b="0" strike="noStrike" spc="-1">
              <a:latin typeface="Arial"/>
            </a:endParaRPr>
          </a:p>
          <a:p>
            <a:pPr marL="457200">
              <a:lnSpc>
                <a:spcPct val="100000"/>
              </a:lnSpc>
              <a:spcBef>
                <a:spcPts val="56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 Example</a:t>
            </a:r>
            <a:endParaRPr lang="en-US" sz="4400" b="0" strike="noStrike" spc="-1">
              <a:latin typeface="Arial"/>
            </a:endParaRPr>
          </a:p>
        </p:txBody>
      </p:sp>
      <p:sp>
        <p:nvSpPr>
          <p:cNvPr id="1904" name="CustomShape 2"/>
          <p:cNvSpPr/>
          <p:nvPr/>
        </p:nvSpPr>
        <p:spPr>
          <a:xfrm>
            <a:off x="457200" y="1052640"/>
            <a:ext cx="8228880" cy="20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D2Q9 Lattice-Boltzmann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is the best work-group size for a specific problem size (3000x2000) on a specific device (NVIDIA Tesla M2050)?</a:t>
            </a:r>
            <a:endParaRPr lang="en-US" sz="3200" b="0" strike="noStrike" spc="-1">
              <a:latin typeface="Arial"/>
            </a:endParaRPr>
          </a:p>
        </p:txBody>
      </p:sp>
      <p:pic>
        <p:nvPicPr>
          <p:cNvPr id="1905" name="Picture 3"/>
          <p:cNvPicPr/>
          <p:nvPr/>
        </p:nvPicPr>
        <p:blipFill>
          <a:blip r:embed="rId2"/>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X values</a:t>
            </a:r>
            <a:endParaRPr lang="en-US" sz="1800" b="0" strike="noStrike" spc="-1">
              <a:latin typeface="Arial"/>
            </a:endParaRPr>
          </a:p>
        </p:txBody>
      </p:sp>
      <p:sp>
        <p:nvSpPr>
          <p:cNvPr id="1907" name="CustomShape 4"/>
          <p:cNvSpPr/>
          <p:nvPr/>
        </p:nvSpPr>
        <p:spPr>
          <a:xfrm>
            <a:off x="4032000" y="594936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Y values</a:t>
            </a:r>
            <a:endParaRPr lang="en-US" sz="1800" b="0" strike="noStrike" spc="-1">
              <a:latin typeface="Arial"/>
            </a:endParaRPr>
          </a:p>
        </p:txBody>
      </p:sp>
      <p:sp>
        <p:nvSpPr>
          <p:cNvPr id="1908" name="CustomShape 5"/>
          <p:cNvSpPr/>
          <p:nvPr/>
        </p:nvSpPr>
        <p:spPr>
          <a:xfrm>
            <a:off x="3105000" y="3573000"/>
            <a:ext cx="2933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Runtimes – lower is better</a:t>
            </a:r>
            <a:endParaRPr lang="en-US" sz="1800" b="0" strike="noStrike" spc="-1">
              <a:latin typeface="Arial"/>
            </a:endParaRPr>
          </a:p>
        </p:txBody>
      </p:sp>
      <p:sp>
        <p:nvSpPr>
          <p:cNvPr id="1909" name="CustomShape 6"/>
          <p:cNvSpPr/>
          <p:nvPr/>
        </p:nvSpPr>
        <p:spPr>
          <a:xfrm>
            <a:off x="1835640" y="3142800"/>
            <a:ext cx="1268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Best: 60x1</a:t>
            </a:r>
            <a:endParaRPr lang="en-US" sz="1800" b="0" strike="noStrike" spc="-1">
              <a:latin typeface="Arial"/>
            </a:endParaRPr>
          </a:p>
        </p:txBody>
      </p:sp>
      <p:sp>
        <p:nvSpPr>
          <p:cNvPr id="1910" name="CustomShape 7"/>
          <p:cNvSpPr/>
          <p:nvPr/>
        </p:nvSpPr>
        <p:spPr>
          <a:xfrm flipH="1">
            <a:off x="970920" y="3512160"/>
            <a:ext cx="1497960" cy="996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Exercise 11: Optimize matrix multiplication</a:t>
            </a:r>
            <a:endParaRPr lang="en-US" sz="3600" b="0" strike="noStrike" spc="-1">
              <a:latin typeface="Arial"/>
            </a:endParaRPr>
          </a:p>
        </p:txBody>
      </p:sp>
      <p:sp>
        <p:nvSpPr>
          <p:cNvPr id="1912"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understand portable performance in OpenCL</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Optimize a matrix multiply solution step by step, saving intermediate versions and tracking performance improvements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After you’ve tried to optimize the program on your own, study the blocked solution optimized for an NVIDIA GPU.  Apply these techniques to your own code to further optimize performance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As a final step, go back and make a single program that is adaptive so it delivers good results on both a CPU and a GPU</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message confirming that the matrix multiplication is correct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Report the runtime and the MFLOPS</a:t>
            </a:r>
            <a:endParaRPr lang="en-US" sz="2800" b="0" strike="noStrike" spc="-1">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Optimizing OpenCL performance</a:t>
            </a:r>
            <a:endParaRPr lang="en-US" sz="4000" b="0" strike="noStrike" spc="-1">
              <a:latin typeface="Arial"/>
            </a:endParaRPr>
          </a:p>
        </p:txBody>
      </p:sp>
      <p:sp>
        <p:nvSpPr>
          <p:cNvPr id="19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10</a:t>
            </a:r>
            <a:endParaRPr lang="en-US" sz="20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6"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From Barcelona Supercomputing Center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http://www.bsc.es/computer-sciences/performance-tools/trace-generation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http://www.bsc.es/computer-sciences/performance-tools/paraver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and analyze traces of OpenCL programs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MPI, OpenMP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Required versions: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Extrae v2.3.5rc</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Paraver 4.4.5</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8"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Extrae </a:t>
            </a:r>
            <a:r>
              <a:rPr lang="en-US" sz="3200" b="0" i="1" strike="noStrike" spc="-1">
                <a:solidFill>
                  <a:srgbClr val="000000"/>
                </a:solidFill>
                <a:latin typeface="Trebuchet MS"/>
              </a:rPr>
              <a:t>instruments</a:t>
            </a:r>
            <a:r>
              <a:rPr lang="en-US" sz="3200" b="0" strike="noStrike" spc="-1">
                <a:solidFill>
                  <a:srgbClr val="000000"/>
                </a:solidFill>
                <a:latin typeface="Trebuchet MS"/>
              </a:rPr>
              <a:t> your application and produces “timestamped events of runtime calls, performance counters and source code references”</a:t>
            </a:r>
            <a:endParaRPr lang="en-US" sz="3200" b="0" strike="noStrike" spc="-1">
              <a:latin typeface="Arial"/>
            </a:endParaRPr>
          </a:p>
          <a:p>
            <a:pPr marL="914400" lvl="1" indent="-513720">
              <a:lnSpc>
                <a:spcPct val="100000"/>
              </a:lnSpc>
              <a:spcBef>
                <a:spcPts val="561"/>
              </a:spcBef>
              <a:buClr>
                <a:srgbClr val="000000"/>
              </a:buClr>
              <a:buFont typeface="Arial"/>
              <a:buChar char="–"/>
            </a:pPr>
            <a:r>
              <a:rPr lang="en-US" sz="2800" b="0" strike="noStrike" spc="-1">
                <a:solidFill>
                  <a:srgbClr val="000000"/>
                </a:solidFill>
                <a:latin typeface="Trebuchet MS"/>
              </a:rPr>
              <a:t>Allows you to measure the run times of your API and kernel calls</a:t>
            </a:r>
            <a:endParaRPr lang="en-US" sz="2800" b="0" strike="noStrike" spc="-1">
              <a:latin typeface="Arial"/>
            </a:endParaRPr>
          </a:p>
          <a:p>
            <a:pPr>
              <a:lnSpc>
                <a:spcPct val="100000"/>
              </a:lnSpc>
              <a:spcBef>
                <a:spcPts val="641"/>
              </a:spcBef>
            </a:pPr>
            <a:endParaRPr lang="en-US" sz="2800" b="0" strike="noStrike" spc="-1">
              <a:latin typeface="Arial"/>
            </a:endParaRPr>
          </a:p>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Paraver provides a way to view and analyze these traces in a graphical way</a:t>
            </a:r>
            <a:endParaRPr lang="en-US" sz="3200" b="0" strike="noStrike" spc="-1">
              <a:latin typeface="Arial"/>
            </a:endParaRPr>
          </a:p>
          <a:p>
            <a:pPr>
              <a:lnSpc>
                <a:spcPct val="100000"/>
              </a:lnSpc>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Important!</a:t>
            </a:r>
            <a:endParaRPr lang="en-US" sz="4400" b="0" strike="noStrike" spc="-1">
              <a:latin typeface="Arial"/>
            </a:endParaRPr>
          </a:p>
        </p:txBody>
      </p:sp>
      <p:sp>
        <p:nvSpPr>
          <p:cNvPr id="192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At the moment NVIDIA® GPUs support up to OpenCL v1.1 and AMD® and Intel® support v1.2</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profile on NVIDIA® devices you </a:t>
            </a:r>
            <a:r>
              <a:rPr lang="en-US" sz="3200" b="1" strike="noStrike" spc="-1">
                <a:solidFill>
                  <a:srgbClr val="000000"/>
                </a:solidFill>
                <a:latin typeface="Trebuchet MS"/>
              </a:rPr>
              <a:t>must</a:t>
            </a:r>
            <a:r>
              <a:rPr lang="en-US" sz="3200" b="0" strike="noStrike" spc="-1">
                <a:solidFill>
                  <a:srgbClr val="000000"/>
                </a:solidFill>
                <a:latin typeface="Trebuchet MS"/>
              </a:rPr>
              <a:t> compile Extrae against the NVIDIA headers and runtime otherwise v1.2 code will be used by Extrae internally which will cause the trace step to segfault</a:t>
            </a:r>
            <a:endParaRPr lang="en-US" sz="3200" b="0" strike="noStrike" spc="-1">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Installing Extrae and Paraver</a:t>
            </a:r>
            <a:endParaRPr lang="en-US" sz="4400" b="0" strike="noStrike" spc="-1">
              <a:latin typeface="Arial"/>
            </a:endParaRPr>
          </a:p>
        </p:txBody>
      </p:sp>
      <p:sp>
        <p:nvSpPr>
          <p:cNvPr id="1922" name="CustomShape 2"/>
          <p:cNvSpPr/>
          <p:nvPr/>
        </p:nvSpPr>
        <p:spPr>
          <a:xfrm>
            <a:off x="107640" y="1052640"/>
            <a:ext cx="8928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Paraver is easy to install on Linux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Just download and unpack the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has some dependencies, some of which you’ll have to build from source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libxml2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binutils-dev</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libunwind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PAPI</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MPI (optional)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something like the following command line to configure before “make &amp;&amp; make install”:</a:t>
            </a:r>
            <a:br/>
            <a:r>
              <a:rPr lang="en-US" sz="1800" b="0" strike="noStrike" spc="-1">
                <a:solidFill>
                  <a:srgbClr val="000000"/>
                </a:solidFill>
                <a:latin typeface="Trebuchet MS"/>
              </a:rPr>
              <a:t> </a:t>
            </a:r>
            <a:endParaRPr lang="en-US" sz="1800" b="0" strike="noStrike" spc="-1">
              <a:latin typeface="Arial"/>
            </a:endParaRPr>
          </a:p>
          <a:p>
            <a:pPr marL="457200">
              <a:lnSpc>
                <a:spcPct val="100000"/>
              </a:lnSpc>
              <a:spcBef>
                <a:spcPts val="561"/>
              </a:spcBef>
            </a:pPr>
            <a:r>
              <a:rPr lang="en-US" sz="2800" b="0" strike="noStrike" spc="-1">
                <a:solidFill>
                  <a:srgbClr val="000000"/>
                </a:solidFill>
                <a:latin typeface="Courier New Bold"/>
              </a:rPr>
              <a:t>./configure –-prefix=$HOME/extrae --with-binutils=$HOME --with-papi=$HOME --with-mpi=$HOME --without-dyninst --with-unwind=$HOME --with-opencl=/usr/local/ --with-opencl-libs=/usr/lib64</a:t>
            </a:r>
            <a:endParaRPr lang="en-US" sz="2800" b="0" strike="noStrike" spc="-1">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1 – tracing your code</a:t>
            </a:r>
            <a:endParaRPr lang="en-US" sz="4400" b="0" strike="noStrike" spc="-1">
              <a:latin typeface="Arial"/>
            </a:endParaRPr>
          </a:p>
        </p:txBody>
      </p:sp>
      <p:sp>
        <p:nvSpPr>
          <p:cNvPr id="192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trace.sh script from extrae/share/example/OPENCL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sets up a few environment variables and then runs your compiled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extrae.xml file from the same location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gives some instructions to Extrae as to how to profile your code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options here – see their user guide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default they provide is fine to use to begin with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./trace.sh ./a.out</a:t>
            </a:r>
            <a:endParaRPr lang="en-US" sz="2800" b="0" strike="noStrike" spc="-1">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2 – visualize the trace</a:t>
            </a:r>
            <a:endParaRPr lang="en-US" sz="4400" b="0" strike="noStrike" spc="-1">
              <a:latin typeface="Arial"/>
            </a:endParaRPr>
          </a:p>
        </p:txBody>
      </p:sp>
      <p:sp>
        <p:nvSpPr>
          <p:cNvPr id="192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produces a number of files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.prv, .pcf, .row,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Paraver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./wxparaver-&lt;version&gt;/bin/wxparaver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Trace -&gt; Select the .prv file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provided OpenCL view config file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configuration -&gt; wxparaver-&lt;version&gt;/cfgs/OpenCL/views/opencl_call.cfg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traces appear as three windows</a:t>
            </a:r>
            <a:endParaRPr lang="en-US" sz="32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host - timings of API calls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Kernel Name – run times of kernel executions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accelerator – information about total compute vs memory transfer times</a:t>
            </a:r>
            <a:endParaRPr lang="en-US" sz="2800" b="0" strike="noStrike" spc="-1">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Paraver</a:t>
            </a:r>
            <a:endParaRPr lang="en-US" sz="4400" b="0" strike="noStrike" spc="-1">
              <a:latin typeface="Arial"/>
            </a:endParaRPr>
          </a:p>
        </p:txBody>
      </p:sp>
      <p:pic>
        <p:nvPicPr>
          <p:cNvPr id="1928" name="Content Placeholder 5"/>
          <p:cNvPicPr/>
          <p:nvPr/>
        </p:nvPicPr>
        <p:blipFill>
          <a:blip r:embed="rId2"/>
          <a:stretch/>
        </p:blipFill>
        <p:spPr>
          <a:xfrm>
            <a:off x="539640" y="1268640"/>
            <a:ext cx="2519640" cy="5256720"/>
          </a:xfrm>
          <a:prstGeom prst="rect">
            <a:avLst/>
          </a:prstGeom>
          <a:ln>
            <a:noFill/>
          </a:ln>
        </p:spPr>
      </p:pic>
      <p:pic>
        <p:nvPicPr>
          <p:cNvPr id="1929" name="Content Placeholder 6"/>
          <p:cNvPicPr/>
          <p:nvPr/>
        </p:nvPicPr>
        <p:blipFill>
          <a:blip r:embed="rId3"/>
          <a:stretch/>
        </p:blipFill>
        <p:spPr>
          <a:xfrm>
            <a:off x="3492000" y="1917000"/>
            <a:ext cx="5184000" cy="3786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C/C++ 链接 (gcc/g++)</a:t>
            </a:r>
            <a:endParaRPr lang="en-US" sz="4400" b="0" strike="noStrike" spc="-1">
              <a:latin typeface="Arial"/>
            </a:endParaRPr>
          </a:p>
        </p:txBody>
      </p:sp>
      <p:sp>
        <p:nvSpPr>
          <p:cNvPr id="465"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要编译 OpenCL 程序，你必须告诉编译器 （compiler）去使用 OpenCL 库（library），就要在编译的时候加上备注（flag）: </a:t>
            </a:r>
            <a:r>
              <a:rPr lang="en-US" sz="3200" b="1" strike="noStrike" spc="-1">
                <a:solidFill>
                  <a:srgbClr val="E46C0A"/>
                </a:solidFill>
                <a:latin typeface="Courier New Bold"/>
              </a:rPr>
              <a:t>–l OpenCL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编译器应该能找到 OpenCL 头文件（header files）了，如果找不到，你就得指定具体的 CL/ 文件夹的路径，这需要加上 </a:t>
            </a:r>
            <a:r>
              <a:rPr lang="en-US" sz="3200" b="1" strike="noStrike" spc="-1">
                <a:solidFill>
                  <a:srgbClr val="E46C0A"/>
                </a:solidFill>
                <a:latin typeface="Courier New Bold"/>
              </a:rPr>
              <a:t>–I</a:t>
            </a:r>
            <a:r>
              <a:rPr lang="en-US" sz="3200" b="1" strike="noStrike" spc="-1">
                <a:solidFill>
                  <a:srgbClr val="E46C0A"/>
                </a:solidFill>
                <a:latin typeface="Trebuchet MS"/>
              </a:rPr>
              <a:t> </a:t>
            </a:r>
            <a:r>
              <a:rPr lang="en-US" sz="3200" b="0" strike="noStrike" spc="-1">
                <a:solidFill>
                  <a:srgbClr val="000000"/>
                </a:solidFill>
                <a:latin typeface="Trebuchet MS"/>
              </a:rPr>
              <a:t>(一定要是大写的，不能用 “i”)备注（flag） </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链接器（linker）应该能找到 OpenCL 运行环境库（ runtime libraries ），如果找不到，你就得加上 </a:t>
            </a:r>
            <a:r>
              <a:rPr lang="en-US" sz="3200" b="1" strike="noStrike" spc="-1">
                <a:solidFill>
                  <a:srgbClr val="E46C0A"/>
                </a:solidFill>
                <a:latin typeface="Courier New Bold"/>
              </a:rPr>
              <a:t>–L</a:t>
            </a:r>
            <a:r>
              <a:rPr lang="en-US" sz="3200" b="0" strike="noStrike" spc="-1">
                <a:solidFill>
                  <a:srgbClr val="000000"/>
                </a:solidFill>
                <a:latin typeface="Trebuchet MS"/>
              </a:rPr>
              <a:t>（注意也要是大写哈）备注（flag） 来指定 lib 文件夹位置</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还得确定你使用的 gcc/g++ 版本得足够新，要使用 OpenCL C++ API 要求最低也得是 v4.7 版本（因为需要支持 C++11）</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Usage Tips</a:t>
            </a:r>
            <a:endParaRPr lang="en-US" sz="4400" b="0" strike="noStrike" spc="-1">
              <a:latin typeface="Arial"/>
            </a:endParaRPr>
          </a:p>
        </p:txBody>
      </p:sp>
      <p:sp>
        <p:nvSpPr>
          <p:cNvPr id="1931"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Show what the colours represent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Right click -&gt; Info Panel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Zoom in to examine specific areas of interest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Highlight a section of the trace to populate the timeline window</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Tabulate the data – numerical timings of API calls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 a timeline in the Paraver main window, click on the ‘New Histogram’ icon and select OK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Powerful software – can also pick up your MPI communications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Perform calculations with the data – see the Paraver user guide</a:t>
            </a:r>
            <a:endParaRPr lang="en-US" sz="3200" b="0" strike="noStrike" spc="-1">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Platform specific profilers</a:t>
            </a:r>
            <a:endParaRPr lang="en-US" sz="4400" b="0" strike="noStrike" spc="-1">
              <a:latin typeface="Arial"/>
            </a:endParaRPr>
          </a:p>
        </p:txBody>
      </p:sp>
      <p:sp>
        <p:nvSpPr>
          <p:cNvPr id="19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can be obtained about your OpenCL program by profiling it using the hardware vendors dedicated profilers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profiling can be done with Events in the API itself for specific profiling of queues and kernel calls</a:t>
            </a:r>
            <a:endParaRPr lang="en-US" sz="3200" b="0" strike="noStrike" spc="-1">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NVIDIA Visual Profiler®</a:t>
            </a:r>
            <a:endParaRPr lang="en-US" sz="4400" b="0" strike="noStrike" spc="-1">
              <a:latin typeface="Arial"/>
            </a:endParaRPr>
          </a:p>
        </p:txBody>
      </p:sp>
      <p:graphicFrame>
        <p:nvGraphicFramePr>
          <p:cNvPr id="1935" name="Table 2"/>
          <p:cNvGraphicFramePr/>
          <p:nvPr/>
        </p:nvGraphicFramePr>
        <p:xfrm>
          <a:off x="107640" y="1484640"/>
          <a:ext cx="8928720" cy="2538984"/>
        </p:xfrm>
        <a:graphic>
          <a:graphicData uri="http://schemas.openxmlformats.org/drawingml/2006/table">
            <a:tbl>
              <a:tblPr/>
              <a:tblGrid>
                <a:gridCol w="4464360">
                  <a:extLst>
                    <a:ext uri="{9D8B030D-6E8A-4147-A177-3AD203B41FA5}">
                      <a16:colId xmlns:a16="http://schemas.microsoft.com/office/drawing/2014/main" val="20000"/>
                    </a:ext>
                  </a:extLst>
                </a:gridCol>
                <a:gridCol w="4464360">
                  <a:extLst>
                    <a:ext uri="{9D8B030D-6E8A-4147-A177-3AD203B41FA5}">
                      <a16:colId xmlns:a16="http://schemas.microsoft.com/office/drawing/2014/main" val="20001"/>
                    </a:ext>
                  </a:extLst>
                </a:gridCol>
              </a:tblGrid>
              <a:tr h="0">
                <a:tc>
                  <a:txBody>
                    <a:bodyPr/>
                    <a:lstStyle/>
                    <a:p>
                      <a:pPr>
                        <a:lnSpc>
                          <a:spcPct val="100000"/>
                        </a:lnSpc>
                        <a:spcBef>
                          <a:spcPts val="641"/>
                        </a:spcBef>
                      </a:pPr>
                      <a:r>
                        <a:rPr lang="en-US" sz="2480" b="0" strike="noStrike" spc="-1">
                          <a:solidFill>
                            <a:srgbClr val="000000"/>
                          </a:solidFill>
                          <a:latin typeface="Trebuchet MS"/>
                        </a:rPr>
                        <a:t>This gives us information about:</a:t>
                      </a:r>
                      <a:endParaRPr lang="en-US" sz="248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Device occupancy</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Memory bandwidth(between host and device)</a:t>
                      </a:r>
                      <a:endParaRPr lang="en-US" sz="2400" b="0" strike="noStrike" spc="-1">
                        <a:latin typeface="Arial"/>
                      </a:endParaRPr>
                    </a:p>
                    <a:p>
                      <a:pPr>
                        <a:lnSpc>
                          <a:spcPct val="100000"/>
                        </a:lnSpc>
                        <a:spcBef>
                          <a:spcPts val="621"/>
                        </a:spcBef>
                      </a:pPr>
                      <a:endParaRPr lang="en-US" sz="2400" b="0" strike="noStrike" spc="-1">
                        <a:latin typeface="Arial"/>
                      </a:endParaRPr>
                    </a:p>
                  </a:txBody>
                  <a:tcPr>
                    <a:noFill/>
                  </a:tcPr>
                </a:tc>
                <a:tc>
                  <a:txBody>
                    <a:bodyPr/>
                    <a:lstStyle/>
                    <a:p>
                      <a:pPr>
                        <a:lnSpc>
                          <a:spcPct val="100000"/>
                        </a:lnSpc>
                        <a:spcBef>
                          <a:spcPts val="621"/>
                        </a:spcBef>
                      </a:pPr>
                      <a:endParaRPr lang="en-US" sz="18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Number of registers uses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Timeline of kernel executions and memory copies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Etc…</a:t>
                      </a:r>
                      <a:endParaRPr lang="en-US" sz="2400" b="0" strike="noStrike" spc="-1">
                        <a:latin typeface="Arial"/>
                      </a:endParaRPr>
                    </a:p>
                  </a:txBody>
                  <a:tcPr>
                    <a:noFill/>
                  </a:tcPr>
                </a:tc>
                <a:extLst>
                  <a:ext uri="{0D108BD9-81ED-4DB2-BD59-A6C34878D82A}">
                    <a16:rowId xmlns:a16="http://schemas.microsoft.com/office/drawing/2014/main" val="10000"/>
                  </a:ext>
                </a:extLst>
              </a:tr>
            </a:tbl>
          </a:graphicData>
        </a:graphic>
      </p:graphicFrame>
      <p:sp>
        <p:nvSpPr>
          <p:cNvPr id="1936"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37" name="CustomShape 4"/>
          <p:cNvSpPr/>
          <p:nvPr/>
        </p:nvSpPr>
        <p:spPr>
          <a:xfrm>
            <a:off x="313200" y="3789000"/>
            <a:ext cx="8228880" cy="251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Start a new session:</a:t>
            </a:r>
            <a:endParaRPr lang="en-US" sz="2000" b="0" strike="noStrike" spc="-1">
              <a:latin typeface="Arial"/>
            </a:endParaRPr>
          </a:p>
          <a:p>
            <a:pPr>
              <a:lnSpc>
                <a:spcPct val="100000"/>
              </a:lnSpc>
              <a:spcBef>
                <a:spcPts val="400"/>
              </a:spcBef>
            </a:pP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Follow the wizard, selecting the compiled binary in the File box (you do not need to make any code or compiler modifications). You can leave the other options as the default.</a:t>
            </a: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The binary is then run and profiled and the results displayed.</a:t>
            </a:r>
            <a:endParaRPr lang="en-US" sz="2000" b="0" strike="noStrike" spc="-1">
              <a:latin typeface="Arial"/>
            </a:endParaRPr>
          </a:p>
          <a:p>
            <a:pPr>
              <a:lnSpc>
                <a:spcPct val="100000"/>
              </a:lnSpc>
              <a:spcBef>
                <a:spcPts val="400"/>
              </a:spcBef>
            </a:pPr>
            <a:endParaRPr lang="en-US" sz="2000" b="0" strike="noStrike" spc="-1">
              <a:latin typeface="Arial"/>
            </a:endParaRPr>
          </a:p>
        </p:txBody>
      </p:sp>
      <p:pic>
        <p:nvPicPr>
          <p:cNvPr id="1938" name="Picture 2"/>
          <p:cNvPicPr/>
          <p:nvPr/>
        </p:nvPicPr>
        <p:blipFill>
          <a:blip r:embed="rId2"/>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cxnLst/>
            <a:rect l="l" t="t" r="r" b="b"/>
            <a:pathLst>
              <a:path w="21600" h="21600">
                <a:moveTo>
                  <a:pt x="0" y="0"/>
                </a:moveTo>
                <a:lnTo>
                  <a:pt x="21600" y="21600"/>
                </a:lnTo>
              </a:path>
            </a:pathLst>
          </a:custGeom>
          <a:noFill/>
          <a:ln w="38160">
            <a:solidFill>
              <a:schemeClr val="accent1"/>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1" name="CustomShape 2"/>
          <p:cNvSpPr/>
          <p:nvPr/>
        </p:nvSpPr>
        <p:spPr>
          <a:xfrm>
            <a:off x="457200" y="1052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timeline says what happened during the program execution:</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Some things to think about optimising are displayed in the Analysis tab:</a:t>
            </a:r>
            <a:endParaRPr lang="en-US" sz="3200" b="0" strike="noStrike" spc="-1">
              <a:latin typeface="Arial"/>
            </a:endParaRPr>
          </a:p>
          <a:p>
            <a:pPr>
              <a:lnSpc>
                <a:spcPct val="100000"/>
              </a:lnSpc>
              <a:spcBef>
                <a:spcPts val="641"/>
              </a:spcBef>
            </a:pPr>
            <a:endParaRPr lang="en-US" sz="3200" b="0" strike="noStrike" spc="-1">
              <a:latin typeface="Arial"/>
            </a:endParaRPr>
          </a:p>
        </p:txBody>
      </p:sp>
      <p:pic>
        <p:nvPicPr>
          <p:cNvPr id="1942" name="Picture 23"/>
          <p:cNvPicPr/>
          <p:nvPr/>
        </p:nvPicPr>
        <p:blipFill>
          <a:blip r:embed="rId2"/>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Kernels</a:t>
            </a:r>
            <a:endParaRPr lang="en-US" sz="2000" b="0" strike="noStrike" spc="-1">
              <a:latin typeface="Arial"/>
            </a:endParaRPr>
          </a:p>
        </p:txBody>
      </p:sp>
      <p:sp>
        <p:nvSpPr>
          <p:cNvPr id="1944" name="CustomShape 4"/>
          <p:cNvSpPr/>
          <p:nvPr/>
        </p:nvSpPr>
        <p:spPr>
          <a:xfrm flipV="1">
            <a:off x="1961640" y="2986920"/>
            <a:ext cx="913680" cy="78120"/>
          </a:xfrm>
          <a:custGeom>
            <a:avLst/>
            <a:gdLst/>
            <a:ahLst/>
            <a:cxnLst/>
            <a:rect l="l" t="t" r="r" b="b"/>
            <a:pathLst>
              <a:path w="21600" h="21600">
                <a:moveTo>
                  <a:pt x="0" y="0"/>
                </a:moveTo>
                <a:lnTo>
                  <a:pt x="21600" y="21600"/>
                </a:lnTo>
              </a:path>
            </a:pathLst>
          </a:custGeom>
          <a:solidFill>
            <a:srgbClr val="E66714"/>
          </a:solidFill>
          <a:ln w="38160">
            <a:solidFill>
              <a:schemeClr val="accent1"/>
            </a:solidFill>
            <a:round/>
            <a:tailEnd type="triangle" w="med" len="med"/>
          </a:ln>
        </p:spPr>
        <p:style>
          <a:lnRef idx="0">
            <a:scrgbClr r="0" g="0" b="0"/>
          </a:lnRef>
          <a:fillRef idx="0">
            <a:scrgbClr r="0" g="0" b="0"/>
          </a:fillRef>
          <a:effectRef idx="0">
            <a:scrgbClr r="0" g="0" b="0"/>
          </a:effectRef>
          <a:fontRef idx="minor"/>
        </p:style>
      </p:sp>
      <p:sp>
        <p:nvSpPr>
          <p:cNvPr id="1945" name="CustomShape 5"/>
          <p:cNvSpPr/>
          <p:nvPr/>
        </p:nvSpPr>
        <p:spPr>
          <a:xfrm>
            <a:off x="6780600" y="2312280"/>
            <a:ext cx="1967040" cy="16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4F81BD"/>
                </a:solidFill>
                <a:latin typeface="Trebuchet MS"/>
                <a:ea typeface="DejaVu Sans"/>
              </a:rPr>
              <a:t>Each invocation of the kernel is pictured as a box</a:t>
            </a:r>
            <a:endParaRPr lang="en-US" sz="2000" b="0" strike="noStrike" spc="-1">
              <a:latin typeface="Arial"/>
            </a:endParaRPr>
          </a:p>
        </p:txBody>
      </p:sp>
      <p:pic>
        <p:nvPicPr>
          <p:cNvPr id="1946" name="Picture 24"/>
          <p:cNvPicPr/>
          <p:nvPr/>
        </p:nvPicPr>
        <p:blipFill>
          <a:blip r:embed="rId2"/>
          <a:srcRect l="3570" t="67736" r="11835" b="3511"/>
          <a:stretch/>
        </p:blipFill>
        <p:spPr>
          <a:xfrm>
            <a:off x="940320" y="5157360"/>
            <a:ext cx="6943320" cy="1473480"/>
          </a:xfrm>
          <a:prstGeom prst="rect">
            <a:avLst/>
          </a:prstGeom>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8"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Details tab shows information for each kernel invocation and memory copy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number of registers used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 group sizes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throughput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amount of memory transferred</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information about which parts of the kernel are running slowly, but the figures here might give us a clue as to where to look</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Best way to learn: experiment with an application yourself</a:t>
            </a:r>
            <a:endParaRPr lang="en-US" sz="3200" b="0" strike="noStrike" spc="-1">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Profiling from the command line</a:t>
            </a:r>
            <a:endParaRPr lang="en-US" sz="4400" b="0" strike="noStrike" spc="-1">
              <a:latin typeface="Arial"/>
            </a:endParaRPr>
          </a:p>
        </p:txBody>
      </p:sp>
      <p:sp>
        <p:nvSpPr>
          <p:cNvPr id="1950" name="CustomShape 2"/>
          <p:cNvSpPr/>
          <p:nvPr/>
        </p:nvSpPr>
        <p:spPr>
          <a:xfrm>
            <a:off x="179640" y="119664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NVIDIA® also have </a:t>
            </a:r>
            <a:r>
              <a:rPr lang="en-US" sz="3200" b="0" strike="noStrike" spc="-1">
                <a:solidFill>
                  <a:srgbClr val="9BBB59"/>
                </a:solidFill>
                <a:latin typeface="Letter Gothic Std"/>
              </a:rPr>
              <a:t>nvprof</a:t>
            </a:r>
            <a:r>
              <a:rPr lang="en-US" sz="3200" b="0" strike="noStrike" spc="-1">
                <a:solidFill>
                  <a:srgbClr val="9BBB59"/>
                </a:solidFill>
                <a:latin typeface="Trebuchet MS"/>
              </a:rPr>
              <a:t> </a:t>
            </a:r>
            <a:r>
              <a:rPr lang="en-US" sz="3200" b="0" strike="noStrike" spc="-1">
                <a:solidFill>
                  <a:srgbClr val="000000"/>
                </a:solidFill>
                <a:latin typeface="Trebuchet MS"/>
              </a:rPr>
              <a:t>and 'Command Line Profiler’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nvprof available with CUDA™ 5.0 onwards, but currently lacks driver support for OpenCL profiling</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legacy command-line profiler can be invoked using environment variables:</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COMPUTE_PROFILE=1</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COMPUTE_PROFILE_LOG=&lt;output file&gt;</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COMPUTE_PROFILE_CONFIG=&lt;config file&gt;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Config file controls which events to collect (run </a:t>
            </a:r>
            <a:r>
              <a:rPr lang="en-US" sz="3200" b="0" strike="noStrike" spc="-1">
                <a:solidFill>
                  <a:srgbClr val="1F497D"/>
                </a:solidFill>
                <a:latin typeface="Courier New Bold"/>
              </a:rPr>
              <a:t>nvprof --query-events</a:t>
            </a:r>
            <a:r>
              <a:rPr lang="en-US" sz="3200" b="0" strike="noStrike" spc="-1">
                <a:solidFill>
                  <a:srgbClr val="000000"/>
                </a:solidFill>
                <a:latin typeface="Trebuchet MS"/>
              </a:rPr>
              <a:t> for a comprehensive list)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Run your application to collect event information and then inspect output file with text editor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Can also output CSV information (</a:t>
            </a:r>
            <a:r>
              <a:rPr lang="en-US" sz="3200" b="0" strike="noStrike" spc="-1">
                <a:solidFill>
                  <a:srgbClr val="000000"/>
                </a:solidFill>
                <a:latin typeface="Courier New Bold"/>
              </a:rPr>
              <a:t>COMPUTE_PROFILE_CSV=1</a:t>
            </a:r>
            <a:r>
              <a:rPr lang="en-US" sz="3200" b="0" strike="noStrike" spc="-1">
                <a:solidFill>
                  <a:srgbClr val="000000"/>
                </a:solidFill>
                <a:latin typeface="Trebuchet MS"/>
              </a:rPr>
              <a:t>) for inspection with a spreadsheet or import into nvvp (limited support)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51"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CodeXL</a:t>
            </a:r>
            <a:endParaRPr lang="en-US" sz="4400" b="0" strike="noStrike" spc="-1">
              <a:latin typeface="Arial"/>
            </a:endParaRPr>
          </a:p>
        </p:txBody>
      </p:sp>
      <p:sp>
        <p:nvSpPr>
          <p:cNvPr id="19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provide a graphical Profiler and Debugger for AMD Radeon™ GPUs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give information 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API and kernel timings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transfer information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Register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Local memory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Wavefront usage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Hints at limiting performance factors</a:t>
            </a:r>
            <a:endParaRPr lang="en-US" sz="2800" b="0" strike="noStrike" spc="-1">
              <a:latin typeface="Arial"/>
            </a:endParaRPr>
          </a:p>
        </p:txBody>
      </p:sp>
      <p:sp>
        <p:nvSpPr>
          <p:cNvPr id="1954"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56" name="CustomShape 2"/>
          <p:cNvSpPr/>
          <p:nvPr/>
        </p:nvSpPr>
        <p:spPr>
          <a:xfrm>
            <a:off x="457200" y="1196640"/>
            <a:ext cx="822888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 new project, inserting the binary location in the window</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Click on the Profiling button, and hit the green arrow to run your program</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Select the different traces to view associated information</a:t>
            </a:r>
            <a:endParaRPr lang="en-US" sz="3200" b="0" strike="noStrike" spc="-1">
              <a:latin typeface="Arial"/>
            </a:endParaRPr>
          </a:p>
        </p:txBody>
      </p:sp>
      <p:pic>
        <p:nvPicPr>
          <p:cNvPr id="1957" name="Picture 3"/>
          <p:cNvPicPr/>
          <p:nvPr/>
        </p:nvPicPr>
        <p:blipFill>
          <a:blip r:embed="rId2"/>
          <a:stretch/>
        </p:blipFill>
        <p:spPr>
          <a:xfrm>
            <a:off x="6948360" y="1917000"/>
            <a:ext cx="1173240" cy="935280"/>
          </a:xfrm>
          <a:prstGeom prst="rect">
            <a:avLst/>
          </a:prstGeom>
          <a:ln>
            <a:noFill/>
          </a:ln>
        </p:spPr>
      </p:pic>
      <p:pic>
        <p:nvPicPr>
          <p:cNvPr id="1958" name="Picture 4"/>
          <p:cNvPicPr/>
          <p:nvPr/>
        </p:nvPicPr>
        <p:blipFill>
          <a:blip r:embed="rId3"/>
          <a:srcRect r="87164" b="85436"/>
          <a:stretch/>
        </p:blipFill>
        <p:spPr>
          <a:xfrm>
            <a:off x="7292160" y="3663360"/>
            <a:ext cx="1171080" cy="866160"/>
          </a:xfrm>
          <a:prstGeom prst="rect">
            <a:avLst/>
          </a:prstGeom>
          <a:ln>
            <a:noFill/>
          </a:ln>
        </p:spPr>
      </p:pic>
      <p:pic>
        <p:nvPicPr>
          <p:cNvPr id="1959" name="Picture 5"/>
          <p:cNvPicPr/>
          <p:nvPr/>
        </p:nvPicPr>
        <p:blipFill>
          <a:blip r:embed="rId4"/>
          <a:srcRect l="3580" r="70966" b="70142"/>
          <a:stretch/>
        </p:blipFill>
        <p:spPr>
          <a:xfrm>
            <a:off x="5550120" y="5229360"/>
            <a:ext cx="2024280" cy="1483920"/>
          </a:xfrm>
          <a:prstGeom prst="rect">
            <a:avLst/>
          </a:prstGeom>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1" name="CustomShape 2"/>
          <p:cNvSpPr/>
          <p:nvPr/>
        </p:nvSpPr>
        <p:spPr>
          <a:xfrm>
            <a:off x="179640" y="1600200"/>
            <a:ext cx="44740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GPU: Performance Counters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Information on kernels including work group sizes, registers,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the kernel instruction code</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kernel name in the left most column</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some graphs and hints about the kernel</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Occupancy result</a:t>
            </a:r>
            <a:endParaRPr lang="en-US" sz="2400" b="0" strike="noStrike" spc="-1">
              <a:latin typeface="Arial"/>
            </a:endParaRPr>
          </a:p>
        </p:txBody>
      </p:sp>
      <p:pic>
        <p:nvPicPr>
          <p:cNvPr id="1962" name="Picture 3"/>
          <p:cNvPicPr/>
          <p:nvPr/>
        </p:nvPicPr>
        <p:blipFill>
          <a:blip r:embed="rId2"/>
          <a:srcRect l="28021"/>
          <a:stretch/>
        </p:blipFill>
        <p:spPr>
          <a:xfrm>
            <a:off x="4860000" y="3069000"/>
            <a:ext cx="4031640" cy="3527640"/>
          </a:xfrm>
          <a:prstGeom prst="rect">
            <a:avLst/>
          </a:prstGeom>
          <a:ln>
            <a:noFill/>
          </a:ln>
        </p:spPr>
      </p:pic>
      <p:pic>
        <p:nvPicPr>
          <p:cNvPr id="1963" name="Picture 4"/>
          <p:cNvPicPr/>
          <p:nvPr/>
        </p:nvPicPr>
        <p:blipFill>
          <a:blip r:embed="rId3"/>
          <a:srcRect l="31119" t="12161" b="56018"/>
          <a:stretch/>
        </p:blipFill>
        <p:spPr>
          <a:xfrm>
            <a:off x="4507200" y="1484640"/>
            <a:ext cx="4384440" cy="1320120"/>
          </a:xfrm>
          <a:prstGeom prst="rect">
            <a:avLst/>
          </a:prstGeom>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5" name="CustomShape 2"/>
          <p:cNvSpPr/>
          <p:nvPr/>
        </p:nvSpPr>
        <p:spPr>
          <a:xfrm>
            <a:off x="457200" y="1600200"/>
            <a:ext cx="404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 Application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See timing information about API calls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memory movements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kernel executions</a:t>
            </a:r>
            <a:endParaRPr lang="en-US" sz="2800" b="0" strike="noStrike" spc="-1">
              <a:latin typeface="Arial"/>
            </a:endParaRPr>
          </a:p>
        </p:txBody>
      </p:sp>
      <p:pic>
        <p:nvPicPr>
          <p:cNvPr id="1966" name="Picture 4"/>
          <p:cNvPicPr/>
          <p:nvPr/>
        </p:nvPicPr>
        <p:blipFill>
          <a:blip r:embed="rId2"/>
          <a:srcRect l="28304" t="8344" b="3089"/>
          <a:stretch/>
        </p:blipFill>
        <p:spPr>
          <a:xfrm>
            <a:off x="4500000" y="2205000"/>
            <a:ext cx="4355280" cy="33883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概览 OpenCL</a:t>
            </a:r>
            <a:endParaRPr lang="en-US" sz="4000" b="0" strike="noStrike" spc="-1">
              <a:latin typeface="Arial"/>
            </a:endParaRPr>
          </a:p>
        </p:txBody>
      </p:sp>
      <p:sp>
        <p:nvSpPr>
          <p:cNvPr id="46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2</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12: Profiling OpenCL programs</a:t>
            </a:r>
            <a:endParaRPr lang="en-US" sz="3600" b="0" strike="noStrike" spc="-1">
              <a:latin typeface="Arial"/>
            </a:endParaRPr>
          </a:p>
        </p:txBody>
      </p:sp>
      <p:sp>
        <p:nvSpPr>
          <p:cNvPr id="1968" name="CustomShape 2"/>
          <p:cNvSpPr/>
          <p:nvPr/>
        </p:nvSpPr>
        <p:spPr>
          <a:xfrm>
            <a:off x="179640" y="1415520"/>
            <a:ext cx="8784360" cy="532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experiment with profiling tools</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Take one of your OpenCL programs, such as matrix multiply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 the program in the profiler and explore the results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Modify the program to change the performance in some way and observe the effect with the profiler</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Repeat with other programs if you have time</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Timings reported by the host code and via the profiling interfaces should roughly match</a:t>
            </a:r>
            <a:endParaRPr lang="en-US" sz="2800" b="0" strike="noStrike" spc="-1">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Debugging OpenCL</a:t>
            </a:r>
            <a:endParaRPr lang="en-US" sz="4000" b="0" strike="noStrike" spc="-1">
              <a:latin typeface="Arial"/>
            </a:endParaRPr>
          </a:p>
        </p:txBody>
      </p:sp>
      <p:sp>
        <p:nvSpPr>
          <p:cNvPr id="197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11</a:t>
            </a:r>
            <a:endParaRPr lang="en-US" sz="20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a:t>
            </a:r>
            <a:endParaRPr lang="en-US" sz="4400" b="0" strike="noStrike" spc="-1">
              <a:latin typeface="Arial"/>
            </a:endParaRPr>
          </a:p>
        </p:txBody>
      </p:sp>
      <p:sp>
        <p:nvSpPr>
          <p:cNvPr id="1972"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Parallel programs can be challenging to debug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Luckily there are some tools to help</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Firstly, if your device can run OpenCL 1.2, you can </a:t>
            </a:r>
            <a:r>
              <a:rPr lang="en-US" sz="3200" b="0" strike="noStrike" spc="-1">
                <a:solidFill>
                  <a:srgbClr val="17375E"/>
                </a:solidFill>
                <a:latin typeface="Trebuchet MS"/>
              </a:rPr>
              <a:t>printf </a:t>
            </a:r>
            <a:r>
              <a:rPr lang="en-US" sz="3200" b="0" strike="noStrike" spc="-1">
                <a:solidFill>
                  <a:srgbClr val="000000"/>
                </a:solidFill>
                <a:latin typeface="Trebuchet MS"/>
              </a:rPr>
              <a:t>straight from the kernel.</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Here, each work-item will print to stdout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there is some buffering between the device and the output, but will be flushed by calling clFinish (or equivalent)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73" name="CustomShape 3"/>
          <p:cNvSpPr/>
          <p:nvPr/>
        </p:nvSpPr>
        <p:spPr>
          <a:xfrm>
            <a:off x="1691640" y="3081960"/>
            <a:ext cx="5688000" cy="21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55520" indent="-154800">
              <a:lnSpc>
                <a:spcPct val="95000"/>
              </a:lnSpc>
              <a:spcBef>
                <a:spcPts val="601"/>
              </a:spcBef>
            </a:pPr>
            <a:r>
              <a:rPr lang="en-US" sz="2400" b="1" strike="noStrike" spc="-1">
                <a:solidFill>
                  <a:srgbClr val="8064A2"/>
                </a:solidFill>
                <a:latin typeface="Courier New Bold"/>
                <a:ea typeface="MS PGothic"/>
              </a:rPr>
              <a:t>__kernel </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 </a:t>
            </a:r>
            <a:r>
              <a:rPr lang="en-US" sz="2400" b="1" strike="noStrike" spc="-1">
                <a:solidFill>
                  <a:srgbClr val="17375E"/>
                </a:solidFill>
                <a:latin typeface="Courier New Bold"/>
                <a:ea typeface="MS PGothic"/>
              </a:rPr>
              <a:t>func</a:t>
            </a:r>
            <a:r>
              <a:rPr lang="en-US" sz="2400" b="1" strike="noStrike" spc="-1">
                <a:solidFill>
                  <a:srgbClr val="000000"/>
                </a:solidFill>
                <a:latin typeface="Courier New Bold"/>
                <a:ea typeface="MS PGothic"/>
              </a:rPr>
              <a:t>(</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  </a:t>
            </a:r>
            <a:r>
              <a:rPr lang="en-US" sz="2400" b="1" strike="noStrike" spc="-1">
                <a:solidFill>
                  <a:srgbClr val="C0504D"/>
                </a:solidFill>
                <a:latin typeface="Courier New Bold"/>
                <a:ea typeface="MS PGothic"/>
              </a:rPr>
              <a:t>int </a:t>
            </a:r>
            <a:r>
              <a:rPr lang="en-US" sz="2400" b="1" strike="noStrike" spc="-1">
                <a:solidFill>
                  <a:srgbClr val="000000"/>
                </a:solidFill>
                <a:latin typeface="Courier New Bold"/>
                <a:ea typeface="MS PGothic"/>
              </a:rPr>
              <a:t>i = </a:t>
            </a:r>
            <a:r>
              <a:rPr lang="en-US" sz="2400" b="1" strike="noStrike" spc="-1">
                <a:solidFill>
                  <a:srgbClr val="1F497D"/>
                </a:solidFill>
                <a:latin typeface="Courier New Bold"/>
                <a:ea typeface="MS PGothic"/>
              </a:rPr>
              <a:t>get_global_id</a:t>
            </a:r>
            <a:r>
              <a:rPr lang="en-US" sz="2400" b="1" strike="noStrike" spc="-1">
                <a:solidFill>
                  <a:srgbClr val="000000"/>
                </a:solidFill>
                <a:latin typeface="Courier New Bold"/>
                <a:ea typeface="MS PGothic"/>
              </a:rPr>
              <a:t>(0);</a:t>
            </a:r>
            <a:endParaRPr lang="en-US" sz="2400" b="0" strike="noStrike" spc="-1">
              <a:latin typeface="Arial"/>
            </a:endParaRPr>
          </a:p>
          <a:p>
            <a:pPr marL="155520" indent="-154800">
              <a:lnSpc>
                <a:spcPct val="95000"/>
              </a:lnSpc>
              <a:spcBef>
                <a:spcPts val="601"/>
              </a:spcBef>
            </a:pPr>
            <a:r>
              <a:rPr lang="en-US" sz="2400" b="1" strike="noStrike" spc="-1">
                <a:solidFill>
                  <a:srgbClr val="17375E"/>
                </a:solidFill>
                <a:latin typeface="Courier New Bold"/>
                <a:ea typeface="MS PGothic"/>
              </a:rPr>
              <a:t>  printf</a:t>
            </a:r>
            <a:r>
              <a:rPr lang="en-US" sz="2400" b="1" strike="noStrike" spc="-1">
                <a:solidFill>
                  <a:srgbClr val="000000"/>
                </a:solidFill>
                <a:latin typeface="Courier New Bold"/>
                <a:ea typeface="MS PGothic"/>
              </a:rPr>
              <a:t>(" %d\n ", i);</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1.1</a:t>
            </a:r>
            <a:endParaRPr lang="en-US" sz="4400" b="0" strike="noStrike" spc="-1">
              <a:latin typeface="Arial"/>
            </a:endParaRPr>
          </a:p>
        </p:txBody>
      </p:sp>
      <p:sp>
        <p:nvSpPr>
          <p:cNvPr id="197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Top tip: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Write data to a global buffer from within the kernel</a:t>
            </a:r>
            <a:endParaRPr lang="en-US" sz="2800" b="0" strike="noStrike" spc="-1">
              <a:latin typeface="Arial"/>
            </a:endParaRPr>
          </a:p>
          <a:p>
            <a:pPr marL="914400">
              <a:lnSpc>
                <a:spcPct val="100000"/>
              </a:lnSpc>
              <a:spcBef>
                <a:spcPts val="479"/>
              </a:spcBef>
            </a:pPr>
            <a:r>
              <a:rPr lang="en-US" sz="2400" b="1" strike="noStrike" spc="-1">
                <a:solidFill>
                  <a:srgbClr val="F79646"/>
                </a:solidFill>
                <a:latin typeface="Courier New Bold"/>
              </a:rPr>
              <a:t>result[ get_global_id(0) ] = …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back to the host and print out from there or debug as a normal serial application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Works with any OpenCL device and platform</a:t>
            </a:r>
            <a:endParaRPr lang="en-US" sz="3200" b="0" strike="noStrike" spc="-1">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more tips</a:t>
            </a:r>
            <a:endParaRPr lang="en-US" sz="4400" b="0" strike="noStrike" spc="-1">
              <a:latin typeface="Arial"/>
            </a:endParaRPr>
          </a:p>
        </p:txBody>
      </p:sp>
      <p:sp>
        <p:nvSpPr>
          <p:cNvPr id="19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en-US" sz="3200" b="1" strike="noStrike" spc="-1">
                <a:solidFill>
                  <a:srgbClr val="C0504D"/>
                </a:solidFill>
                <a:latin typeface="Trebuchet MS"/>
              </a:rPr>
              <a:t>Check your error messages!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enable Exceptions in C++ as we have here, make sure you print out the errors.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forget, use the err_code.c from the tutorial to print out errors as strings (instead of numbers), or check in the cl.h file in the include directory of your OpenCL provider for error messages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Check your work-group sizes and indexing</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7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use GDB to debug your programs on the CPU</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will also leverage the memory system</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Might catch illegal memory dereferences more accurately</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But it does behave differently to accelerator devices so bugs may show up in different ways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As with debugging, compile your C or C++ programs with the </a:t>
            </a:r>
            <a:r>
              <a:rPr lang="en-US" sz="3200" b="1" strike="noStrike" spc="-1">
                <a:solidFill>
                  <a:srgbClr val="F79646"/>
                </a:solidFill>
                <a:latin typeface="Courier New Bold"/>
              </a:rPr>
              <a:t>–g</a:t>
            </a:r>
            <a:r>
              <a:rPr lang="en-US" sz="3200" b="0" strike="noStrike" spc="-1">
                <a:solidFill>
                  <a:srgbClr val="000000"/>
                </a:solidFill>
                <a:latin typeface="Trebuchet MS"/>
              </a:rPr>
              <a:t> flag</a:t>
            </a:r>
            <a:endParaRPr lang="en-US" sz="3200" b="0" strike="noStrike" spc="-1">
              <a:latin typeface="Arial"/>
            </a:endParaRPr>
          </a:p>
          <a:p>
            <a:pPr>
              <a:lnSpc>
                <a:spcPct val="100000"/>
              </a:lnSpc>
            </a:pPr>
            <a:endParaRPr lang="en-US" sz="3200" b="0" strike="noStrike" spc="-1">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81"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Require platform specific instructions depending on if you are using the AMD® or Intel® OpenCL platform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in part due to the ICD (Installable Client Driver) ensuring that the correct OpenCL runtime is loaded for the chosen platform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Also different kernel compile flags are accepted/required by different OpenCL implementations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Remember: your CPU may be listed under each platform – ensure you choose the right debugging method for the </a:t>
            </a:r>
            <a:r>
              <a:rPr lang="en-US" sz="3200" b="0" i="1" u="sng" strike="noStrike" spc="-1">
                <a:solidFill>
                  <a:srgbClr val="000000"/>
                </a:solidFill>
                <a:uFillTx/>
                <a:latin typeface="Trebuchet MS"/>
              </a:rPr>
              <a:t>platform</a:t>
            </a:r>
            <a:endParaRPr lang="en-US" sz="3200" b="0" strike="noStrike" spc="-1">
              <a:latin typeface="Arial"/>
            </a:endParaRPr>
          </a:p>
        </p:txBody>
      </p:sp>
      <p:sp>
        <p:nvSpPr>
          <p:cNvPr id="1982"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AMD®</a:t>
            </a:r>
            <a:endParaRPr lang="en-US" sz="4400" b="0" strike="noStrike" spc="-1">
              <a:latin typeface="Arial"/>
            </a:endParaRPr>
          </a:p>
        </p:txBody>
      </p:sp>
      <p:sp>
        <p:nvSpPr>
          <p:cNvPr id="1984" name="CustomShape 2"/>
          <p:cNvSpPr/>
          <p:nvPr/>
        </p:nvSpPr>
        <p:spPr>
          <a:xfrm>
            <a:off x="457200" y="1600200"/>
            <a:ext cx="822888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AMD® platform</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Must use the –g flag and turn off all optimizations when building the kernels:</a:t>
            </a:r>
            <a:endParaRPr lang="en-US" sz="3200" b="0" strike="noStrike" spc="-1">
              <a:latin typeface="Arial"/>
            </a:endParaRPr>
          </a:p>
          <a:p>
            <a:pPr marL="457200">
              <a:lnSpc>
                <a:spcPct val="110000"/>
              </a:lnSpc>
              <a:spcBef>
                <a:spcPts val="561"/>
              </a:spcBef>
            </a:pPr>
            <a:r>
              <a:rPr lang="en-US" sz="2800" b="1" strike="noStrike" spc="-1">
                <a:solidFill>
                  <a:srgbClr val="C0504D"/>
                </a:solidFill>
                <a:latin typeface="Courier New Bold"/>
              </a:rPr>
              <a:t>program.build(" –g –O0"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__OpenCL_foo_kernel</a:t>
            </a:r>
            <a:r>
              <a:rPr lang="en-US" sz="3200" b="0" strike="noStrike" spc="-1">
                <a:solidFill>
                  <a:srgbClr val="000000"/>
                </a:solidFill>
                <a:latin typeface="Trebuchet MS"/>
              </a:rPr>
              <a: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1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__OpenCL_foo_kernel</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AMD® recommend setting the environment variable </a:t>
            </a:r>
            <a:r>
              <a:rPr lang="en-US" sz="3200" b="0" strike="noStrike" spc="-1">
                <a:solidFill>
                  <a:srgbClr val="F79646"/>
                </a:solidFill>
                <a:latin typeface="Courier New Bold"/>
              </a:rPr>
              <a:t>CPU_MAX_COMPUTE_UNITS=1</a:t>
            </a:r>
            <a:r>
              <a:rPr lang="en-US" sz="3200" b="0" strike="noStrike" spc="-1">
                <a:solidFill>
                  <a:srgbClr val="000000"/>
                </a:solidFill>
                <a:latin typeface="Trebuchet MS"/>
              </a:rPr>
              <a:t> to ensure deterministic kernel behaviour</a:t>
            </a:r>
            <a:endParaRPr lang="en-US" sz="3200" b="0" strike="noStrike" spc="-1">
              <a:latin typeface="Arial"/>
            </a:endParaRPr>
          </a:p>
        </p:txBody>
      </p:sp>
      <p:sp>
        <p:nvSpPr>
          <p:cNvPr id="1985"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Intel®</a:t>
            </a:r>
            <a:endParaRPr lang="en-US" sz="4400" b="0" strike="noStrike" spc="-1">
              <a:latin typeface="Arial"/>
            </a:endParaRPr>
          </a:p>
        </p:txBody>
      </p:sp>
      <p:sp>
        <p:nvSpPr>
          <p:cNvPr id="198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Intel® platform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Must use the –g flag and specify the kernel source file when building the kernels:</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program.build(" –g –s /full/path/to/kernel.cl"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foo</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foo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p:txBody>
      </p:sp>
      <p:sp>
        <p:nvSpPr>
          <p:cNvPr id="1988"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Using GDB</a:t>
            </a:r>
            <a:endParaRPr lang="en-US" sz="4400" b="0" strike="noStrike" spc="-1">
              <a:latin typeface="Arial"/>
            </a:endParaRPr>
          </a:p>
        </p:txBody>
      </p:sp>
      <p:sp>
        <p:nvSpPr>
          <p:cNvPr id="1990"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n</a:t>
            </a:r>
            <a:r>
              <a:rPr lang="en-US" sz="3200" b="0" strike="noStrike" spc="-1">
                <a:solidFill>
                  <a:srgbClr val="000000"/>
                </a:solidFill>
                <a:latin typeface="Trebuchet MS"/>
              </a:rPr>
              <a:t> to move to the next line of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s</a:t>
            </a:r>
            <a:r>
              <a:rPr lang="en-US" sz="3200" b="0" strike="noStrike" spc="-1">
                <a:solidFill>
                  <a:srgbClr val="000000"/>
                </a:solidFill>
                <a:latin typeface="Trebuchet MS"/>
              </a:rPr>
              <a:t> to step into the function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reach a segmentation fault, </a:t>
            </a:r>
            <a:r>
              <a:rPr lang="en-US" sz="3200" b="1" i="1" strike="noStrike" spc="-1">
                <a:solidFill>
                  <a:srgbClr val="E46C0A"/>
                </a:solidFill>
                <a:latin typeface="Trebuchet MS"/>
              </a:rPr>
              <a:t>backtrace</a:t>
            </a:r>
            <a:r>
              <a:rPr lang="en-US" sz="3200" b="0" strike="noStrike" spc="-1">
                <a:solidFill>
                  <a:srgbClr val="E46C0A"/>
                </a:solidFill>
                <a:latin typeface="Trebuchet MS"/>
              </a:rPr>
              <a:t> </a:t>
            </a:r>
            <a:r>
              <a:rPr lang="en-US" sz="3200" b="0" strike="noStrike" spc="-1">
                <a:solidFill>
                  <a:srgbClr val="000000"/>
                </a:solidFill>
                <a:latin typeface="Trebuchet MS"/>
              </a:rPr>
              <a:t>lists the previous few execution frames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Type </a:t>
            </a:r>
            <a:r>
              <a:rPr lang="en-US" sz="2800" b="1" i="1" strike="noStrike" spc="-1">
                <a:solidFill>
                  <a:srgbClr val="E46C0A"/>
                </a:solidFill>
                <a:latin typeface="Trebuchet MS"/>
              </a:rPr>
              <a:t>frame 5</a:t>
            </a:r>
            <a:r>
              <a:rPr lang="en-US" sz="2800" b="0" strike="noStrike" spc="-1">
                <a:solidFill>
                  <a:srgbClr val="E46C0A"/>
                </a:solidFill>
                <a:latin typeface="Trebuchet MS"/>
              </a:rPr>
              <a:t> </a:t>
            </a:r>
            <a:r>
              <a:rPr lang="en-US" sz="2800" b="0" strike="noStrike" spc="-1">
                <a:solidFill>
                  <a:srgbClr val="000000"/>
                </a:solidFill>
                <a:latin typeface="Trebuchet MS"/>
              </a:rPr>
              <a:t>to examine the 5th frame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print varname</a:t>
            </a:r>
            <a:r>
              <a:rPr lang="en-US" sz="3200" b="0" strike="noStrike" spc="-1">
                <a:solidFill>
                  <a:srgbClr val="E46C0A"/>
                </a:solidFill>
                <a:latin typeface="Trebuchet MS"/>
              </a:rPr>
              <a:t> </a:t>
            </a:r>
            <a:r>
              <a:rPr lang="en-US" sz="3200" b="0" strike="noStrike" spc="-1">
                <a:solidFill>
                  <a:srgbClr val="000000"/>
                </a:solidFill>
                <a:latin typeface="Trebuchet MS"/>
              </a:rPr>
              <a:t>to output the current value of a variable</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这是一个异构的世界</a:t>
            </a:r>
            <a:endParaRPr lang="en-US" sz="4400" b="0" strike="noStrike" spc="-1">
              <a:latin typeface="Arial"/>
            </a:endParaRPr>
          </a:p>
        </p:txBody>
      </p:sp>
      <p:sp>
        <p:nvSpPr>
          <p:cNvPr id="469" name="CustomShape 2"/>
          <p:cNvSpPr/>
          <p:nvPr/>
        </p:nvSpPr>
        <p:spPr>
          <a:xfrm>
            <a:off x="251640" y="5229360"/>
            <a:ext cx="8496360" cy="128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479"/>
              </a:spcBef>
            </a:pPr>
            <a:r>
              <a:rPr lang="en-US" sz="2400" b="1" strike="noStrike" spc="-1">
                <a:solidFill>
                  <a:srgbClr val="000000"/>
                </a:solidFill>
                <a:latin typeface="Trebuchet MS"/>
                <a:ea typeface="Noto Sans CJK SC"/>
              </a:rPr>
              <a:t>OpenCL 允许开发者写一份可以移植的代码，在不同平台上都可以使用所有的资源。</a:t>
            </a:r>
            <a:endParaRPr lang="en-US" sz="2400" b="0" strike="noStrike" spc="-1">
              <a:latin typeface="Arial"/>
            </a:endParaRPr>
          </a:p>
        </p:txBody>
      </p:sp>
      <p:sp>
        <p:nvSpPr>
          <p:cNvPr id="470" name="CustomShape 3"/>
          <p:cNvSpPr/>
          <p:nvPr/>
        </p:nvSpPr>
        <p:spPr>
          <a:xfrm>
            <a:off x="323640" y="1556640"/>
            <a:ext cx="403956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r>
              <a:rPr lang="en-US" sz="2800" b="0" strike="noStrike" spc="-1">
                <a:solidFill>
                  <a:srgbClr val="000000"/>
                </a:solidFill>
                <a:latin typeface="Trebuchet MS"/>
              </a:rPr>
              <a:t>现代的计算平台包括</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CPU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GPU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DSP 处理器</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加速器(accelerator)</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 其他的</a:t>
            </a:r>
            <a:endParaRPr lang="en-US" sz="2800" b="0" strike="noStrike" spc="-1">
              <a:latin typeface="Arial"/>
            </a:endParaRPr>
          </a:p>
        </p:txBody>
      </p:sp>
      <p:sp>
        <p:nvSpPr>
          <p:cNvPr id="471" name="CustomShape 4"/>
          <p:cNvSpPr/>
          <p:nvPr/>
        </p:nvSpPr>
        <p:spPr>
          <a:xfrm>
            <a:off x="4428000" y="3357000"/>
            <a:ext cx="4607640" cy="215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sz="2800" b="0" strike="noStrike" spc="-1">
                <a:solidFill>
                  <a:srgbClr val="000000"/>
                </a:solidFill>
                <a:latin typeface="Trebuchet MS"/>
              </a:rPr>
              <a:t>例：三星® Exynos 5:</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双核 ARM A15 1.7GHz,  Mali T604 GPU</a:t>
            </a:r>
            <a:endParaRPr lang="en-US" sz="2800" b="0" strike="noStrike" spc="-1">
              <a:latin typeface="Arial"/>
            </a:endParaRPr>
          </a:p>
          <a:p>
            <a:pPr>
              <a:lnSpc>
                <a:spcPct val="100000"/>
              </a:lnSpc>
              <a:spcBef>
                <a:spcPts val="561"/>
              </a:spcBef>
            </a:pPr>
            <a:r>
              <a:rPr lang="en-US" sz="2800" b="0" strike="noStrike" spc="-1">
                <a:solidFill>
                  <a:srgbClr val="FF6600"/>
                </a:solidFill>
                <a:latin typeface="Trebuchet MS"/>
              </a:rPr>
              <a:t>例： Intel XXX with IRIS</a:t>
            </a:r>
            <a:endParaRPr lang="en-US" sz="2800" b="0" strike="noStrike" spc="-1">
              <a:latin typeface="Arial"/>
            </a:endParaRPr>
          </a:p>
        </p:txBody>
      </p:sp>
      <p:pic>
        <p:nvPicPr>
          <p:cNvPr id="472" name="Picture 8"/>
          <p:cNvPicPr/>
          <p:nvPr/>
        </p:nvPicPr>
        <p:blipFill>
          <a:blip r:embed="rId2"/>
          <a:stretch/>
        </p:blipFill>
        <p:spPr>
          <a:xfrm>
            <a:off x="5737320" y="1412640"/>
            <a:ext cx="1833480" cy="136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Oclgrind</a:t>
            </a:r>
            <a:endParaRPr lang="en-US" sz="4400" b="0" strike="noStrike" spc="-1">
              <a:latin typeface="Arial"/>
            </a:endParaRPr>
          </a:p>
        </p:txBody>
      </p:sp>
      <p:sp>
        <p:nvSpPr>
          <p:cNvPr id="199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SPIR interpreter and OpenCL simulator</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Developed at the University of Bristol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Runs OpenCL kernels in a simulated environment to catch various bugs:</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./application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Invalid memory accesses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Data-races (</a:t>
            </a:r>
            <a:r>
              <a:rPr lang="en-US" sz="2800" b="1" strike="noStrike" spc="-1">
                <a:solidFill>
                  <a:srgbClr val="3366FF"/>
                </a:solidFill>
                <a:latin typeface="Courier New"/>
              </a:rPr>
              <a:t>--data-races</a:t>
            </a:r>
            <a:r>
              <a:rPr lang="en-US" sz="2800" b="0" strike="noStrike" spc="-1">
                <a:solidFill>
                  <a:srgbClr val="000000"/>
                </a:solidFill>
                <a:latin typeface="Trebuchet MS"/>
              </a:rPr>
              <a: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Work-group divergence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Runtime API errors (</a:t>
            </a:r>
            <a:r>
              <a:rPr lang="en-US" sz="2800" b="1" strike="noStrike" spc="-1">
                <a:solidFill>
                  <a:srgbClr val="3366FF"/>
                </a:solidFill>
                <a:latin typeface="Courier New"/>
              </a:rPr>
              <a:t>--check-api</a:t>
            </a:r>
            <a:r>
              <a:rPr lang="en-US" sz="2800" b="0" strike="noStrike" spc="-1">
                <a:solidFill>
                  <a:srgbClr val="000000"/>
                </a:solidFill>
                <a:latin typeface="Trebuchet MS"/>
              </a:rPr>
              <a: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Also has a GDB-style interactive debugger</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–i ./application</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Oclgrind Website</a:t>
            </a:r>
            <a:endParaRPr lang="en-US" sz="3200" b="0" strike="noStrike" spc="-1">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GPUVerify</a:t>
            </a:r>
            <a:endParaRPr lang="en-US" sz="4400" b="0" strike="noStrike" spc="-1">
              <a:latin typeface="Arial"/>
            </a:endParaRPr>
          </a:p>
        </p:txBody>
      </p:sp>
      <p:sp>
        <p:nvSpPr>
          <p:cNvPr id="199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useful tool for detecting data-races in OpenCL programs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Developed at Imperial College as part of the CARP project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Uses static analysis to try to prove that kernels are free from races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detect issues with work-group divergence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GPUVerify Website</a:t>
            </a:r>
            <a:endParaRPr lang="en-US" sz="3200" b="0" strike="noStrike" spc="-1">
              <a:latin typeface="Arial"/>
            </a:endParaRPr>
          </a:p>
        </p:txBody>
      </p:sp>
      <p:sp>
        <p:nvSpPr>
          <p:cNvPr id="1995" name="CustomShape 3"/>
          <p:cNvSpPr/>
          <p:nvPr/>
        </p:nvSpPr>
        <p:spPr>
          <a:xfrm>
            <a:off x="509400" y="5949360"/>
            <a:ext cx="827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a:solidFill>
                  <a:srgbClr val="3366FF"/>
                </a:solidFill>
                <a:latin typeface="Courier New"/>
                <a:ea typeface="DejaVu Sans"/>
              </a:rPr>
              <a:t>gpuverify --local_size=64,64 --num_groups=256,256 kernel.cl</a:t>
            </a:r>
            <a:endParaRPr lang="en-US" sz="18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debugging tools</a:t>
            </a:r>
            <a:endParaRPr lang="en-US" sz="4400" b="0" strike="noStrike" spc="-1">
              <a:latin typeface="Arial"/>
            </a:endParaRPr>
          </a:p>
        </p:txBody>
      </p:sp>
      <p:sp>
        <p:nvSpPr>
          <p:cNvPr id="1997" name="CustomShape 2"/>
          <p:cNvSpPr/>
          <p:nvPr/>
        </p:nvSpPr>
        <p:spPr>
          <a:xfrm>
            <a:off x="457200" y="980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CodeXL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AMD® APUs, CPUs and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Graphical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NVIDIA® Nsight™ Development Platform</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NVIDIA®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IDE, including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GPUVerify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Formal analysis of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http://multicore.doc.ic.ac.uk/tools/GPUVerify/</a:t>
            </a:r>
            <a:endParaRPr lang="en-US" sz="2800" b="0" strike="noStrike" spc="-1">
              <a:latin typeface="Arial"/>
            </a:endParaRPr>
          </a:p>
        </p:txBody>
      </p:sp>
      <p:sp>
        <p:nvSpPr>
          <p:cNvPr id="1998" name="CustomShape 3"/>
          <p:cNvSpPr/>
          <p:nvPr/>
        </p:nvSpPr>
        <p:spPr>
          <a:xfrm>
            <a:off x="5428440" y="65041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99" name="CustomShape 4"/>
          <p:cNvSpPr/>
          <p:nvPr/>
        </p:nvSpPr>
        <p:spPr>
          <a:xfrm>
            <a:off x="836640" y="5661360"/>
            <a:ext cx="5967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Note: Debugging OpenCL is still changing rapidly - your mileage may vary when using GDB and these tools</a:t>
            </a:r>
            <a:endParaRPr lang="en-US" sz="18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Porting CUDA to OpenCL</a:t>
            </a:r>
            <a:endParaRPr lang="en-US" sz="4000" b="0" strike="noStrike" spc="-1">
              <a:latin typeface="Arial"/>
            </a:endParaRPr>
          </a:p>
        </p:txBody>
      </p:sp>
      <p:sp>
        <p:nvSpPr>
          <p:cNvPr id="20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12</a:t>
            </a:r>
            <a:endParaRPr lang="en-US" sz="20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Introduction to OpenCL</a:t>
            </a:r>
            <a:endParaRPr lang="en-US" sz="4400" b="0" strike="noStrike" spc="-1">
              <a:latin typeface="Arial"/>
            </a:endParaRPr>
          </a:p>
        </p:txBody>
      </p:sp>
      <p:sp>
        <p:nvSpPr>
          <p:cNvPr id="200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have CUDA code, you’ve already done the hard work!</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working out how to split up the problem to run effectively on a many-core device</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Switching between CUDA and OpenCL is mainly changing the host code syntax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Apart from indexing and naming conventions in the kernel code (simple to change!)</a:t>
            </a:r>
            <a:endParaRPr lang="en-US" sz="2800" b="0" strike="noStrike" spc="-1">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Hierarchy Terminology</a:t>
            </a:r>
            <a:endParaRPr lang="en-US" sz="4400" b="0" strike="noStrike" spc="-1">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scrgbClr r="0" g="0" b="0"/>
            </a:lnRef>
            <a:fillRef idx="0">
              <a:scrgbClr r="0" g="0" b="0"/>
            </a:fillRef>
            <a:effectRef idx="0">
              <a:scrgbClr r="0" g="0" b="0"/>
            </a:effectRef>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scrgbClr r="0" g="0" b="0"/>
            </a:lnRef>
            <a:fillRef idx="0">
              <a:scrgbClr r="0" g="0" b="0"/>
            </a:fillRef>
            <a:effectRef idx="0">
              <a:scrgbClr r="0" g="0" b="0"/>
            </a:effectRef>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scrgbClr r="0" g="0" b="0"/>
            </a:lnRef>
            <a:fillRef idx="0">
              <a:scrgbClr r="0" g="0" b="0"/>
            </a:fillRef>
            <a:effectRef idx="0">
              <a:scrgbClr r="0" g="0" b="0"/>
            </a:effectRef>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scrgbClr r="0" g="0" b="0"/>
            </a:lnRef>
            <a:fillRef idx="0">
              <a:scrgbClr r="0" g="0" b="0"/>
            </a:fillRef>
            <a:effectRef idx="0">
              <a:scrgbClr r="0" g="0" b="0"/>
            </a:effectRef>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12" name="CustomShape 9"/>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13" name="CustomShape 10"/>
          <p:cNvSpPr/>
          <p:nvPr/>
        </p:nvSpPr>
        <p:spPr>
          <a:xfrm>
            <a:off x="5220000" y="1921320"/>
            <a:ext cx="3167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Private</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work-item</a:t>
            </a:r>
            <a:endParaRPr lang="en-US" sz="1800" b="0" strike="noStrike" spc="-1">
              <a:latin typeface="Arial"/>
            </a:endParaRPr>
          </a:p>
        </p:txBody>
      </p:sp>
      <p:sp>
        <p:nvSpPr>
          <p:cNvPr id="2014" name="CustomShape 11"/>
          <p:cNvSpPr/>
          <p:nvPr/>
        </p:nvSpPr>
        <p:spPr>
          <a:xfrm>
            <a:off x="1331640" y="1921320"/>
            <a:ext cx="270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Local</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thread</a:t>
            </a:r>
            <a:endParaRPr lang="en-US" sz="1800" b="0" strike="noStrike" spc="-1">
              <a:latin typeface="Arial"/>
            </a:endParaRPr>
          </a:p>
        </p:txBody>
      </p:sp>
      <p:sp>
        <p:nvSpPr>
          <p:cNvPr id="2015" name="CustomShape 12"/>
          <p:cNvSpPr/>
          <p:nvPr/>
        </p:nvSpPr>
        <p:spPr>
          <a:xfrm>
            <a:off x="5670360" y="2925000"/>
            <a:ext cx="3131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Local</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work-items in a work-group</a:t>
            </a:r>
            <a:endParaRPr lang="en-US" sz="1800" b="0" strike="noStrike" spc="-1">
              <a:latin typeface="Arial"/>
            </a:endParaRPr>
          </a:p>
        </p:txBody>
      </p:sp>
      <p:sp>
        <p:nvSpPr>
          <p:cNvPr id="2016" name="CustomShape 13"/>
          <p:cNvSpPr/>
          <p:nvPr/>
        </p:nvSpPr>
        <p:spPr>
          <a:xfrm>
            <a:off x="611640" y="2925000"/>
            <a:ext cx="2807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Shared</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threads in a thread block</a:t>
            </a:r>
            <a:endParaRPr lang="en-US" sz="1800" b="0" strike="noStrike" spc="-1">
              <a:latin typeface="Arial"/>
            </a:endParaRPr>
          </a:p>
        </p:txBody>
      </p:sp>
      <p:sp>
        <p:nvSpPr>
          <p:cNvPr id="2017" name="CustomShape 14"/>
          <p:cNvSpPr/>
          <p:nvPr/>
        </p:nvSpPr>
        <p:spPr>
          <a:xfrm>
            <a:off x="25848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8" name="CustomShape 15"/>
          <p:cNvSpPr/>
          <p:nvPr/>
        </p:nvSpPr>
        <p:spPr>
          <a:xfrm>
            <a:off x="637236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9" name="CustomShape 16"/>
          <p:cNvSpPr/>
          <p:nvPr/>
        </p:nvSpPr>
        <p:spPr>
          <a:xfrm>
            <a:off x="258480" y="5157360"/>
            <a:ext cx="28004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Device</a:t>
            </a:r>
            <a:r>
              <a:rPr lang="en-US" sz="1800" b="0" strike="noStrike" spc="-1">
                <a:solidFill>
                  <a:srgbClr val="000000"/>
                </a:solidFill>
                <a:latin typeface="Trebuchet MS"/>
                <a:ea typeface="DejaVu Sans"/>
              </a:rPr>
              <a:t> – shared between all thread blocks</a:t>
            </a:r>
            <a:endParaRPr lang="en-US" sz="1800" b="0" strike="noStrike" spc="-1">
              <a:latin typeface="Arial"/>
            </a:endParaRPr>
          </a:p>
        </p:txBody>
      </p:sp>
      <p:sp>
        <p:nvSpPr>
          <p:cNvPr id="2020" name="CustomShape 17"/>
          <p:cNvSpPr/>
          <p:nvPr/>
        </p:nvSpPr>
        <p:spPr>
          <a:xfrm>
            <a:off x="6660360" y="5123880"/>
            <a:ext cx="244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Global</a:t>
            </a:r>
            <a:r>
              <a:rPr lang="en-US" sz="1800" b="0" strike="noStrike" spc="-1">
                <a:solidFill>
                  <a:srgbClr val="000000"/>
                </a:solidFill>
                <a:latin typeface="Trebuchet MS"/>
                <a:ea typeface="DejaVu Sans"/>
              </a:rPr>
              <a:t> – shared between all work-groups</a:t>
            </a:r>
            <a:endParaRPr lang="en-US" sz="1800" b="0" strike="noStrike" spc="-1">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2" name="Table 2"/>
          <p:cNvGraphicFramePr/>
          <p:nvPr/>
        </p:nvGraphicFramePr>
        <p:xfrm>
          <a:off x="107640" y="1815840"/>
          <a:ext cx="8928360" cy="37641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13446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txBody>
                  <a:tcPr>
                    <a:noFill/>
                  </a:tcPr>
                </a:tc>
                <a:tc>
                  <a:txBody>
                    <a:bodyPr/>
                    <a:lstStyle/>
                    <a:p>
                      <a:pPr>
                        <a:lnSpc>
                          <a:spcPct val="100000"/>
                        </a:lnSpc>
                      </a:pPr>
                      <a:r>
                        <a:rPr lang="en-US" sz="1400" b="1" strike="noStrike" spc="-1">
                          <a:solidFill>
                            <a:srgbClr val="8064A2"/>
                          </a:solidFill>
                          <a:latin typeface="Courier New Bold"/>
                        </a:rPr>
                        <a:t>cl_mem</a:t>
                      </a:r>
                      <a:r>
                        <a:rPr lang="en-US" sz="1400" b="1" strike="noStrike" spc="-1">
                          <a:solidFill>
                            <a:srgbClr val="000000"/>
                          </a:solidFill>
                          <a:latin typeface="Courier New Bold"/>
                        </a:rPr>
                        <a:t> d_x =</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clCreateBuffer</a:t>
                      </a:r>
                      <a:r>
                        <a:rPr lang="en-US" sz="1400" b="1" strike="noStrike" spc="-1">
                          <a:solidFill>
                            <a:srgbClr val="000000"/>
                          </a:solidFill>
                          <a:latin typeface="Courier New Bold"/>
                        </a:rPr>
                        <a:t>(context,</a:t>
                      </a:r>
                      <a:endParaRPr lang="en-US" sz="1400" b="0" strike="noStrike" spc="-1">
                        <a:latin typeface="Arial"/>
                      </a:endParaRPr>
                    </a:p>
                    <a:p>
                      <a:pPr>
                        <a:lnSpc>
                          <a:spcPct val="100000"/>
                        </a:lnSpc>
                      </a:pPr>
                      <a:r>
                        <a:rPr lang="en-US" sz="1400" b="1" strike="noStrike" spc="-1">
                          <a:solidFill>
                            <a:srgbClr val="9BBB59"/>
                          </a:solidFill>
                          <a:latin typeface="Courier New Bold"/>
                        </a:rPr>
                        <a:t>     </a:t>
                      </a:r>
                      <a:r>
                        <a:rPr lang="en-US" sz="1400" b="1" strike="noStrike" spc="-1">
                          <a:solidFill>
                            <a:srgbClr val="8064A2"/>
                          </a:solidFill>
                          <a:latin typeface="Courier New Bold"/>
                        </a:rPr>
                        <a:t>CL_MEM_READ_WRITE</a:t>
                      </a:r>
                      <a:r>
                        <a:rPr lang="en-US" sz="1400" b="1" strike="noStrike" spc="-1">
                          <a:solidFill>
                            <a:srgbClr val="000000"/>
                          </a:solidFill>
                          <a:latin typeface="Courier New Bold"/>
                        </a:rPr>
                        <a:t>,</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11358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clEnqueueWriteBuffer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2"/>
                  </a:ext>
                </a:extLst>
              </a:tr>
              <a:tr h="9270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clEnqueueReadBuffer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4" name="Table 2"/>
          <p:cNvGraphicFramePr/>
          <p:nvPr/>
        </p:nvGraphicFramePr>
        <p:xfrm>
          <a:off x="107640" y="2159640"/>
          <a:ext cx="8928360" cy="29289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9270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cl::Buffer</a:t>
                      </a:r>
                      <a:endParaRPr lang="en-US" sz="1400" b="0" strike="noStrike" spc="-1">
                        <a:latin typeface="Arial"/>
                      </a:endParaRPr>
                    </a:p>
                    <a:p>
                      <a:pPr>
                        <a:lnSpc>
                          <a:spcPct val="100000"/>
                        </a:lnSpc>
                      </a:pPr>
                      <a:r>
                        <a:rPr lang="en-US" sz="1400" b="1" strike="noStrike" spc="-1">
                          <a:solidFill>
                            <a:srgbClr val="000000"/>
                          </a:solidFill>
                          <a:latin typeface="Courier New Bold"/>
                        </a:rPr>
                        <a:t>  d_x(begin(h_x), end(h_x), true);</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9270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cl::copy(begin(h_x), end(h_x), </a:t>
                      </a:r>
                      <a:endParaRPr lang="en-US" sz="1400" b="0" strike="noStrike" spc="-1">
                        <a:latin typeface="Arial"/>
                      </a:endParaRPr>
                    </a:p>
                    <a:p>
                      <a:pPr>
                        <a:lnSpc>
                          <a:spcPct val="100000"/>
                        </a:lnSpc>
                      </a:pPr>
                      <a:r>
                        <a:rPr lang="en-US" sz="1400" b="1" strike="noStrike" spc="-1">
                          <a:solidFill>
                            <a:srgbClr val="000000"/>
                          </a:solidFill>
                          <a:latin typeface="Courier New Bold"/>
                        </a:rPr>
                        <a:t>         d_x);</a:t>
                      </a:r>
                      <a:endParaRPr lang="en-US" sz="1400" b="0" strike="noStrike" spc="-1">
                        <a:latin typeface="Arial"/>
                      </a:endParaRPr>
                    </a:p>
                  </a:txBody>
                  <a:tcPr>
                    <a:noFill/>
                  </a:tcPr>
                </a:tc>
                <a:extLst>
                  <a:ext uri="{0D108BD9-81ED-4DB2-BD59-A6C34878D82A}">
                    <a16:rowId xmlns:a16="http://schemas.microsoft.com/office/drawing/2014/main" val="10002"/>
                  </a:ext>
                </a:extLst>
              </a:tr>
              <a:tr h="7182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cl::copy(d_x, </a:t>
                      </a:r>
                      <a:endParaRPr lang="en-US" sz="1400" b="0" strike="noStrike" spc="-1">
                        <a:latin typeface="Arial"/>
                      </a:endParaRPr>
                    </a:p>
                    <a:p>
                      <a:pPr>
                        <a:lnSpc>
                          <a:spcPct val="100000"/>
                        </a:lnSpc>
                      </a:pPr>
                      <a:r>
                        <a:rPr lang="en-US" sz="1400" b="1" strike="noStrike" spc="-1">
                          <a:solidFill>
                            <a:srgbClr val="000000"/>
                          </a:solidFill>
                          <a:latin typeface="Courier New Bold"/>
                        </a:rPr>
                        <a:t>         begin(h_x), end(h_x));</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26"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27"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28"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29" name="CustomShape 5"/>
          <p:cNvSpPr/>
          <p:nvPr/>
        </p:nvSpPr>
        <p:spPr>
          <a:xfrm>
            <a:off x="4572000" y="1989000"/>
            <a:ext cx="4463640" cy="486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Define a local memory kernel kernel argument of the right size</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cl::LocalSpaceArg localmem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cl::Local(shared_mem_size);</a:t>
            </a:r>
            <a:endParaRPr lang="en-US" sz="1800" b="0" strike="noStrike" spc="-1">
              <a:latin typeface="Arial"/>
            </a:endParaRPr>
          </a:p>
          <a:p>
            <a:pPr>
              <a:lnSpc>
                <a:spcPct val="100000"/>
              </a:lnSpc>
              <a:spcBef>
                <a:spcPts val="360"/>
              </a:spcBef>
            </a:pPr>
            <a:endParaRPr lang="en-US" sz="1800" b="0" strike="noStrike" spc="-1">
              <a:latin typeface="Arial"/>
            </a:endParaRPr>
          </a:p>
          <a:p>
            <a:pPr marL="343080" indent="-342360">
              <a:lnSpc>
                <a:spcPct val="100000"/>
              </a:lnSpc>
              <a:spcBef>
                <a:spcPts val="400"/>
              </a:spcBef>
              <a:buClr>
                <a:srgbClr val="000000"/>
              </a:buClr>
              <a:buFont typeface="Trebuchet MS"/>
              <a:buAutoNum type="arabicPeriod" startAt="3"/>
            </a:pPr>
            <a:r>
              <a:rPr lang="en-US" sz="2000" b="0" strike="noStrike" spc="-1">
                <a:solidFill>
                  <a:srgbClr val="000000"/>
                </a:solidFill>
                <a:latin typeface="Trebuchet MS"/>
              </a:rPr>
              <a:t>Pass the argument to the kernel invocation</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func(EnqueueArgs(…),localmem);</a:t>
            </a:r>
            <a:endParaRPr lang="en-US" sz="1800" b="0" strike="noStrike" spc="-1">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31"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32"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33"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34" name="CustomShape 5"/>
          <p:cNvSpPr/>
          <p:nvPr/>
        </p:nvSpPr>
        <p:spPr>
          <a:xfrm>
            <a:off x="4572000" y="1989000"/>
            <a:ext cx="446364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Specify the size by setting the kernel argument</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360"/>
              </a:spcBef>
            </a:pPr>
            <a:r>
              <a:rPr lang="en-US" sz="1800" b="0" strike="noStrike" spc="-1">
                <a:solidFill>
                  <a:srgbClr val="000000"/>
                </a:solidFill>
                <a:latin typeface="Letter Gothic Std"/>
              </a:rPr>
              <a:t>  </a:t>
            </a:r>
            <a:r>
              <a:rPr lang="en-US" sz="1800" b="1" strike="noStrike" spc="-1">
                <a:solidFill>
                  <a:srgbClr val="17375E"/>
                </a:solidFill>
                <a:latin typeface="Courier New Bold"/>
              </a:rPr>
              <a:t>clSetKernelArg</a:t>
            </a:r>
            <a:r>
              <a:rPr lang="en-US" sz="1800" b="1" strike="noStrike" spc="-1">
                <a:solidFill>
                  <a:srgbClr val="000000"/>
                </a:solidFill>
                <a:latin typeface="Courier New Bold"/>
              </a:rPr>
              <a:t>(kernel, 0,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a:t>
            </a:r>
            <a:r>
              <a:rPr lang="en-US" sz="1800" b="1" strike="noStrike" spc="-1">
                <a:solidFill>
                  <a:srgbClr val="C0504D"/>
                </a:solidFill>
                <a:latin typeface="Courier New Bold"/>
              </a:rPr>
              <a:t>int</a:t>
            </a:r>
            <a:r>
              <a:rPr lang="en-US" sz="1800" b="1" strike="noStrike" spc="-1">
                <a:solidFill>
                  <a:srgbClr val="000000"/>
                </a:solidFill>
                <a:latin typeface="Courier New Bold"/>
              </a:rPr>
              <a:t>)*num_elements,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NULL);</a:t>
            </a:r>
            <a:endParaRPr lang="en-US" sz="18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微处理器的趋势</a:t>
            </a:r>
            <a:endParaRPr lang="en-US" sz="4400" b="0" strike="noStrike" spc="-1">
              <a:latin typeface="Arial"/>
            </a:endParaRPr>
          </a:p>
        </p:txBody>
      </p:sp>
      <p:sp>
        <p:nvSpPr>
          <p:cNvPr id="474" name="CustomShape 2"/>
          <p:cNvSpPr/>
          <p:nvPr/>
        </p:nvSpPr>
        <p:spPr>
          <a:xfrm>
            <a:off x="107640" y="1340640"/>
            <a:ext cx="9016200" cy="6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单个处理器的核心数量越来越多，这些核心还很可能是异构的。</a:t>
            </a:r>
            <a:endParaRPr lang="en-US" sz="2400" b="0" strike="noStrike" spc="-1">
              <a:latin typeface="Arial"/>
            </a:endParaRPr>
          </a:p>
        </p:txBody>
      </p:sp>
      <p:sp>
        <p:nvSpPr>
          <p:cNvPr id="475" name="CustomShape 3"/>
          <p:cNvSpPr/>
          <p:nvPr/>
        </p:nvSpPr>
        <p:spPr>
          <a:xfrm>
            <a:off x="1187640" y="5488560"/>
            <a:ext cx="7560000" cy="103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479"/>
              </a:spcBef>
            </a:pPr>
            <a:r>
              <a:rPr lang="en-US" sz="2400" b="0" strike="noStrike" spc="-1">
                <a:solidFill>
                  <a:srgbClr val="000000"/>
                </a:solidFill>
                <a:latin typeface="Trebuchet MS"/>
                <a:ea typeface="DejaVu Sans"/>
              </a:rPr>
              <a:t>异构（Heterogeneous）和众核（many-core）带来的挑战:</a:t>
            </a: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ea typeface="DejaVu Sans"/>
              </a:rPr>
              <a:t>    如何为这些异构众核设备构建一个软件生态系统？</a:t>
            </a:r>
            <a:endParaRPr lang="en-US" sz="2400" b="0" strike="noStrike" spc="-1">
              <a:latin typeface="Arial"/>
            </a:endParaRPr>
          </a:p>
        </p:txBody>
      </p:sp>
      <p:sp>
        <p:nvSpPr>
          <p:cNvPr id="476" name="CustomShape 4"/>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pic>
        <p:nvPicPr>
          <p:cNvPr id="477" name="Picture 11"/>
          <p:cNvPicPr/>
          <p:nvPr/>
        </p:nvPicPr>
        <p:blipFill>
          <a:blip r:embed="rId2"/>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61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79" name="CustomShape 6"/>
          <p:cNvSpPr/>
          <p:nvPr/>
        </p:nvSpPr>
        <p:spPr>
          <a:xfrm>
            <a:off x="5957280" y="4678560"/>
            <a:ext cx="277200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NVIDIA® Tesla® C2090</a:t>
            </a:r>
            <a:endParaRPr lang="en-US" sz="2400" b="0" strike="noStrike" spc="-1">
              <a:latin typeface="Arial"/>
            </a:endParaRPr>
          </a:p>
        </p:txBody>
      </p:sp>
      <p:pic>
        <p:nvPicPr>
          <p:cNvPr id="480" name="Picture 79"/>
          <p:cNvPicPr/>
          <p:nvPr/>
        </p:nvPicPr>
        <p:blipFill>
          <a:blip r:embed="rId3"/>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10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82" name="CustomShape 8"/>
          <p:cNvSpPr/>
          <p:nvPr/>
        </p:nvSpPr>
        <p:spPr>
          <a:xfrm>
            <a:off x="3299760" y="4157280"/>
            <a:ext cx="230580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ATI™ RV770</a:t>
            </a:r>
            <a:endParaRPr lang="en-US" sz="2400" b="0" strike="noStrike" spc="-1">
              <a:latin typeface="Arial"/>
            </a:endParaRPr>
          </a:p>
        </p:txBody>
      </p:sp>
      <p:pic>
        <p:nvPicPr>
          <p:cNvPr id="483" name="Picture 17"/>
          <p:cNvPicPr/>
          <p:nvPr/>
        </p:nvPicPr>
        <p:blipFill>
          <a:blip r:embed="rId4"/>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16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32 wide SIMD</a:t>
            </a:r>
            <a:endParaRPr lang="en-US" sz="2400" b="0" strike="noStrike" spc="-1">
              <a:latin typeface="Arial"/>
            </a:endParaRPr>
          </a:p>
          <a:p>
            <a:pPr algn="ctr">
              <a:lnSpc>
                <a:spcPct val="100000"/>
              </a:lnSpc>
            </a:pPr>
            <a:endParaRPr lang="en-US" sz="2400" b="0" strike="noStrike" spc="-1">
              <a:latin typeface="Arial"/>
            </a:endParaRPr>
          </a:p>
        </p:txBody>
      </p:sp>
      <p:sp>
        <p:nvSpPr>
          <p:cNvPr id="485" name="CustomShape 10"/>
          <p:cNvSpPr/>
          <p:nvPr/>
        </p:nvSpPr>
        <p:spPr>
          <a:xfrm>
            <a:off x="174960" y="4470120"/>
            <a:ext cx="283392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Intel® Xeon Phi™协处理器</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Dividing up the work</a:t>
            </a:r>
            <a:endParaRPr lang="en-US" sz="4400" b="0" strike="noStrike" spc="-1">
              <a:latin typeface="Arial"/>
            </a:endParaRPr>
          </a:p>
        </p:txBody>
      </p:sp>
      <p:sp>
        <p:nvSpPr>
          <p:cNvPr id="2036" name="CustomShape 2"/>
          <p:cNvSpPr/>
          <p:nvPr/>
        </p:nvSpPr>
        <p:spPr>
          <a:xfrm>
            <a:off x="179640" y="4077000"/>
            <a:ext cx="8784360" cy="26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enqueue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specify the number of </a:t>
            </a:r>
            <a:r>
              <a:rPr lang="en-US" sz="2800" b="0" strike="noStrike" spc="-1">
                <a:solidFill>
                  <a:srgbClr val="C0504D"/>
                </a:solidFill>
                <a:latin typeface="Trebuchet MS"/>
              </a:rPr>
              <a:t>thread blocks </a:t>
            </a:r>
            <a:r>
              <a:rPr lang="en-US" sz="2800" b="0" strike="noStrike" spc="-1">
                <a:solidFill>
                  <a:srgbClr val="000000"/>
                </a:solidFill>
                <a:latin typeface="Trebuchet MS"/>
              </a:rPr>
              <a:t>and </a:t>
            </a:r>
            <a:r>
              <a:rPr lang="en-US" sz="2800" b="0" strike="noStrike" spc="-1">
                <a:solidFill>
                  <a:srgbClr val="F79646"/>
                </a:solidFill>
                <a:latin typeface="Trebuchet MS"/>
              </a:rPr>
              <a:t>threads per block</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specify the </a:t>
            </a:r>
            <a:r>
              <a:rPr lang="en-US" sz="2800" b="0" strike="noStrike" spc="-1">
                <a:solidFill>
                  <a:srgbClr val="4F81BD"/>
                </a:solidFill>
                <a:latin typeface="Trebuchet MS"/>
              </a:rPr>
              <a:t>problem size</a:t>
            </a:r>
            <a:r>
              <a:rPr lang="en-US" sz="2800" b="0" strike="noStrike" spc="-1">
                <a:solidFill>
                  <a:srgbClr val="000000"/>
                </a:solidFill>
                <a:latin typeface="Trebuchet MS"/>
              </a:rPr>
              <a:t> and (optionally) number of </a:t>
            </a:r>
            <a:r>
              <a:rPr lang="en-US" sz="2800" b="0" strike="noStrike" spc="-1">
                <a:solidFill>
                  <a:srgbClr val="F79646"/>
                </a:solidFill>
                <a:latin typeface="Trebuchet MS"/>
              </a:rPr>
              <a:t>work-items per work-group</a:t>
            </a:r>
            <a:endParaRPr lang="en-US" sz="2800" b="0" strike="noStrike" spc="-1">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007240" y="745560"/>
            <a:ext cx="1630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Problem size</a:t>
            </a:r>
            <a:endParaRPr lang="en-US" sz="1800" b="0" strike="noStrike" spc="-1">
              <a:latin typeface="Arial"/>
            </a:endParaRPr>
          </a:p>
        </p:txBody>
      </p:sp>
      <p:sp>
        <p:nvSpPr>
          <p:cNvPr id="2039" name="CustomShape 5"/>
          <p:cNvSpPr/>
          <p:nvPr/>
        </p:nvSpPr>
        <p:spPr>
          <a:xfrm flipH="1" flipV="1">
            <a:off x="3051360" y="2214720"/>
            <a:ext cx="4240080" cy="2448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42" name="CustomShape 8"/>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43" name="CustomShape 9"/>
          <p:cNvSpPr/>
          <p:nvPr/>
        </p:nvSpPr>
        <p:spPr>
          <a:xfrm>
            <a:off x="7244280" y="2071440"/>
            <a:ext cx="1359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Work-item</a:t>
            </a:r>
            <a:endParaRPr lang="en-US" sz="1800" b="0" strike="noStrike" spc="-1">
              <a:latin typeface="Arial"/>
            </a:endParaRPr>
          </a:p>
        </p:txBody>
      </p:sp>
      <p:sp>
        <p:nvSpPr>
          <p:cNvPr id="2044" name="CustomShape 10"/>
          <p:cNvSpPr/>
          <p:nvPr/>
        </p:nvSpPr>
        <p:spPr>
          <a:xfrm>
            <a:off x="223920" y="2007000"/>
            <a:ext cx="977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a:t>
            </a:r>
            <a:endParaRPr lang="en-US" sz="1800" b="0" strike="noStrike" spc="-1">
              <a:latin typeface="Arial"/>
            </a:endParaRPr>
          </a:p>
        </p:txBody>
      </p:sp>
      <p:sp>
        <p:nvSpPr>
          <p:cNvPr id="2045" name="CustomShape 11"/>
          <p:cNvSpPr/>
          <p:nvPr/>
        </p:nvSpPr>
        <p:spPr>
          <a:xfrm>
            <a:off x="134280" y="2713320"/>
            <a:ext cx="165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 block</a:t>
            </a:r>
            <a:endParaRPr lang="en-US" sz="1800" b="0" strike="noStrike" spc="-1">
              <a:latin typeface="Arial"/>
            </a:endParaRPr>
          </a:p>
        </p:txBody>
      </p:sp>
      <p:sp>
        <p:nvSpPr>
          <p:cNvPr id="2046" name="CustomShape 12"/>
          <p:cNvSpPr/>
          <p:nvPr/>
        </p:nvSpPr>
        <p:spPr>
          <a:xfrm>
            <a:off x="7574760" y="2775240"/>
            <a:ext cx="1505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Work-group</a:t>
            </a:r>
            <a:endParaRPr lang="en-US" sz="1800" b="0" strike="noStrike" spc="-1">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4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4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0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04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03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044"/>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0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2036">
                                            <p:txEl>
                                              <p:pRg st="0" end="0"/>
                                            </p:txEl>
                                          </p:spTgt>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036">
                                            <p:txEl>
                                              <p:pRg st="1" end="1"/>
                                            </p:txEl>
                                          </p:spTgt>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67" name="CustomShape 2"/>
          <p:cNvSpPr/>
          <p:nvPr/>
        </p:nvSpPr>
        <p:spPr>
          <a:xfrm>
            <a:off x="457200" y="159588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68" name="CustomShape 3"/>
          <p:cNvSpPr/>
          <p:nvPr/>
        </p:nvSpPr>
        <p:spPr>
          <a:xfrm>
            <a:off x="107640" y="243000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threads_per_block(30,20);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num_blocks(10,10);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kernel</a:t>
            </a:r>
            <a:r>
              <a:rPr lang="en-US" sz="1800" b="1" strike="noStrike" spc="-1">
                <a:solidFill>
                  <a:srgbClr val="4F81BD"/>
                </a:solidFill>
                <a:latin typeface="Courier New Bold"/>
              </a:rPr>
              <a:t>&lt;&lt;&lt;</a:t>
            </a:r>
            <a:r>
              <a:rPr lang="en-US" sz="1800" b="1" strike="noStrike" spc="-1">
                <a:solidFill>
                  <a:srgbClr val="000000"/>
                </a:solidFill>
                <a:latin typeface="Courier New Bold"/>
              </a:rPr>
              <a:t>num_blocks,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threads_per_block</a:t>
            </a:r>
            <a:r>
              <a:rPr lang="en-US" sz="1800" b="1" strike="noStrike" spc="-1">
                <a:solidFill>
                  <a:srgbClr val="4F81BD"/>
                </a:solidFill>
                <a:latin typeface="Courier New Bold"/>
              </a:rPr>
              <a:t>&gt;&gt;&gt;</a:t>
            </a:r>
            <a:r>
              <a:rPr lang="en-US" sz="1800" b="1" strike="noStrike" spc="-1">
                <a:solidFill>
                  <a:srgbClr val="000000"/>
                </a:solidFill>
                <a:latin typeface="Courier New Bold"/>
              </a:rPr>
              <a:t>();</a:t>
            </a:r>
            <a:endParaRPr lang="en-US" sz="1800" b="0" strike="noStrike" spc="-1">
              <a:latin typeface="Arial"/>
            </a:endParaRPr>
          </a:p>
        </p:txBody>
      </p:sp>
      <p:sp>
        <p:nvSpPr>
          <p:cNvPr id="2069" name="CustomShape 4"/>
          <p:cNvSpPr/>
          <p:nvPr/>
        </p:nvSpPr>
        <p:spPr>
          <a:xfrm>
            <a:off x="4645080" y="159588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0" name="CustomShape 5"/>
          <p:cNvSpPr/>
          <p:nvPr/>
        </p:nvSpPr>
        <p:spPr>
          <a:xfrm>
            <a:off x="4645080" y="243000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17375E"/>
                </a:solidFill>
                <a:latin typeface="Courier New Bold"/>
              </a:rPr>
              <a:t>const</a:t>
            </a:r>
            <a:r>
              <a:rPr lang="en-US" sz="1800" b="1" strike="noStrike" spc="-1">
                <a:solidFill>
                  <a:srgbClr val="000000"/>
                </a:solidFill>
                <a:latin typeface="Courier New Bold"/>
              </a:rPr>
              <a:t> </a:t>
            </a:r>
            <a:r>
              <a:rPr lang="en-US" sz="1800" b="1" strike="noStrike" spc="-1">
                <a:solidFill>
                  <a:srgbClr val="C0504D"/>
                </a:solidFill>
                <a:latin typeface="Courier New Bold"/>
              </a:rPr>
              <a:t>size_t </a:t>
            </a:r>
            <a:r>
              <a:rPr lang="en-US" sz="1800" b="1" strike="noStrike" spc="-1">
                <a:solidFill>
                  <a:srgbClr val="000000"/>
                </a:solidFill>
                <a:latin typeface="Courier New Bold"/>
              </a:rPr>
              <a:t>global[2]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{300, 200};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const </a:t>
            </a:r>
            <a:r>
              <a:rPr lang="en-US" sz="1800" b="1" strike="noStrike" spc="-1">
                <a:solidFill>
                  <a:srgbClr val="C0504D"/>
                </a:solidFill>
                <a:latin typeface="Courier New Bold"/>
              </a:rPr>
              <a:t>size_t </a:t>
            </a:r>
            <a:r>
              <a:rPr lang="en-US" sz="1800" b="1" strike="noStrike" spc="-1">
                <a:solidFill>
                  <a:srgbClr val="000000"/>
                </a:solidFill>
                <a:latin typeface="Courier New Bold"/>
              </a:rPr>
              <a:t>local[2] =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 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clEnqueueNDRangeKernel</a:t>
            </a: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queue, &amp;kernel,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2, 0, &amp;global, &amp;local,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0, NULL, NULL);</a:t>
            </a:r>
            <a:endParaRPr lang="en-US" sz="1800" b="0" strike="noStrike" spc="-1">
              <a:latin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72"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73" name="CustomShape 3"/>
          <p:cNvSpPr/>
          <p:nvPr/>
        </p:nvSpPr>
        <p:spPr>
          <a:xfrm>
            <a:off x="107640" y="217476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threads_per_block(30,20);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num_blocks(10,10);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threads_per_block</a:t>
            </a:r>
            <a:r>
              <a:rPr lang="en-US" sz="2000" b="1" strike="noStrike" spc="-1">
                <a:solidFill>
                  <a:srgbClr val="4F81BD"/>
                </a:solidFill>
                <a:latin typeface="Courier New Bold"/>
              </a:rPr>
              <a:t>&gt;&gt;&gt;</a:t>
            </a:r>
            <a:r>
              <a:rPr lang="en-US" sz="2000" b="1" strike="noStrike" spc="-1">
                <a:solidFill>
                  <a:srgbClr val="000000"/>
                </a:solidFill>
                <a:latin typeface="Courier New Bold"/>
              </a:rPr>
              <a:t>(…);</a:t>
            </a:r>
            <a:endParaRPr lang="en-US" sz="2000" b="0" strike="noStrike" spc="-1">
              <a:latin typeface="Arial"/>
            </a:endParaRPr>
          </a:p>
        </p:txBody>
      </p:sp>
      <p:sp>
        <p:nvSpPr>
          <p:cNvPr id="2074"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5" name="CustomShape 5"/>
          <p:cNvSpPr/>
          <p:nvPr/>
        </p:nvSpPr>
        <p:spPr>
          <a:xfrm>
            <a:off x="4428000" y="2174760"/>
            <a:ext cx="464220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const</a:t>
            </a:r>
            <a:r>
              <a:rPr lang="en-US" sz="2000" b="1" strike="noStrike" spc="-1">
                <a:solidFill>
                  <a:srgbClr val="000000"/>
                </a:solidFill>
                <a:latin typeface="Courier New Bold"/>
              </a:rPr>
              <a: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global(300, 200);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const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local(30, 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EnqueueArgs(global, local),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Indexing work</a:t>
            </a:r>
            <a:endParaRPr lang="en-US" sz="4400" b="0" strike="noStrike" spc="-1">
              <a:latin typeface="Arial"/>
            </a:endParaRPr>
          </a:p>
        </p:txBody>
      </p:sp>
      <p:sp>
        <p:nvSpPr>
          <p:cNvPr id="2077"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CUDA</a:t>
            </a:r>
            <a:endParaRPr lang="en-US" sz="2400" b="0" strike="noStrike" spc="-1">
              <a:latin typeface="Arial"/>
            </a:endParaRPr>
          </a:p>
        </p:txBody>
      </p:sp>
      <p:sp>
        <p:nvSpPr>
          <p:cNvPr id="2078" name="CustomShape 3"/>
          <p:cNvSpPr/>
          <p:nvPr/>
        </p:nvSpPr>
        <p:spPr>
          <a:xfrm>
            <a:off x="179640" y="2174760"/>
            <a:ext cx="4751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50000"/>
              </a:lnSpc>
              <a:spcBef>
                <a:spcPts val="479"/>
              </a:spcBef>
            </a:pPr>
            <a:r>
              <a:rPr lang="en-US" sz="2400" b="0" strike="noStrike" spc="-1">
                <a:solidFill>
                  <a:srgbClr val="000000"/>
                </a:solidFill>
                <a:latin typeface="Trebuchet MS"/>
              </a:rPr>
              <a:t>gridDim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gridDim * 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threadIdx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 * blockdim + threadIdx</a:t>
            </a:r>
            <a:endParaRPr lang="en-US" sz="2400" b="0" strike="noStrike" spc="-1">
              <a:latin typeface="Arial"/>
            </a:endParaRPr>
          </a:p>
        </p:txBody>
      </p:sp>
      <p:sp>
        <p:nvSpPr>
          <p:cNvPr id="2079"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OpenCL</a:t>
            </a:r>
            <a:endParaRPr lang="en-US" sz="2400" b="0" strike="noStrike" spc="-1">
              <a:latin typeface="Arial"/>
            </a:endParaRPr>
          </a:p>
        </p:txBody>
      </p:sp>
      <p:sp>
        <p:nvSpPr>
          <p:cNvPr id="2080" name="CustomShape 5"/>
          <p:cNvSpPr/>
          <p:nvPr/>
        </p:nvSpPr>
        <p:spPr>
          <a:xfrm>
            <a:off x="4788000" y="2133000"/>
            <a:ext cx="3743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50000"/>
              </a:lnSpc>
              <a:spcBef>
                <a:spcPts val="479"/>
              </a:spcBef>
            </a:pPr>
            <a:r>
              <a:rPr lang="en-US" sz="2400" b="0" strike="noStrike" spc="-1">
                <a:solidFill>
                  <a:srgbClr val="000000"/>
                </a:solidFill>
                <a:latin typeface="Trebuchet MS"/>
              </a:rPr>
              <a:t>get_num_groups()</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get_group_id()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get_global_id()</a:t>
            </a:r>
            <a:endParaRPr lang="en-US" sz="24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Differences in kernels</a:t>
            </a:r>
            <a:endParaRPr lang="en-US" sz="4400" b="0" strike="noStrike" spc="-1">
              <a:latin typeface="Arial"/>
            </a:endParaRPr>
          </a:p>
        </p:txBody>
      </p:sp>
      <p:sp>
        <p:nvSpPr>
          <p:cNvPr id="208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Where do you find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either a string (const char *), or read from a file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a function in the host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Denoting a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__kernel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__global__</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are my kernels compiled?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with compilation of host code</a:t>
            </a:r>
            <a:endParaRPr lang="en-US" sz="2800" b="0" strike="noStrike" spc="-1">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code</a:t>
            </a:r>
            <a:endParaRPr lang="en-US" sz="4400" b="0" strike="noStrike" spc="-1">
              <a:latin typeface="Arial"/>
            </a:endParaRPr>
          </a:p>
        </p:txBody>
      </p:sp>
      <p:sp>
        <p:nvSpPr>
          <p:cNvPr id="2084"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default, CUDA initializes the GPU automatically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needed anything more complicated (multi-device etc.) you must do so manually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always requires explicit device initialization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It runs not just on NVIDIA® GPUs and so you must tell it which device(s) to use</a:t>
            </a:r>
            <a:endParaRPr lang="en-US" sz="2800" b="0" strike="noStrike" spc="-1">
              <a:latin typeface="Arial"/>
            </a:endParaRPr>
          </a:p>
        </p:txBody>
      </p:sp>
      <p:sp>
        <p:nvSpPr>
          <p:cNvPr id="2085"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Thread Synchronization</a:t>
            </a:r>
            <a:endParaRPr lang="en-US" sz="4400" b="0" strike="noStrike" spc="-1">
              <a:latin typeface="Arial"/>
            </a:endParaRPr>
          </a:p>
        </p:txBody>
      </p:sp>
      <p:graphicFrame>
        <p:nvGraphicFramePr>
          <p:cNvPr id="2087" name="Table 2"/>
          <p:cNvGraphicFramePr/>
          <p:nvPr/>
        </p:nvGraphicFramePr>
        <p:xfrm>
          <a:off x="107640" y="1600200"/>
          <a:ext cx="8928360" cy="4455000"/>
        </p:xfrm>
        <a:graphic>
          <a:graphicData uri="http://schemas.openxmlformats.org/drawingml/2006/table">
            <a:tbl>
              <a:tblPr/>
              <a:tblGrid>
                <a:gridCol w="4148640">
                  <a:extLst>
                    <a:ext uri="{9D8B030D-6E8A-4147-A177-3AD203B41FA5}">
                      <a16:colId xmlns:a16="http://schemas.microsoft.com/office/drawing/2014/main" val="20000"/>
                    </a:ext>
                  </a:extLst>
                </a:gridCol>
                <a:gridCol w="4780080">
                  <a:extLst>
                    <a:ext uri="{9D8B030D-6E8A-4147-A177-3AD203B41FA5}">
                      <a16:colId xmlns:a16="http://schemas.microsoft.com/office/drawing/2014/main" val="20001"/>
                    </a:ext>
                  </a:extLst>
                </a:gridCol>
              </a:tblGrid>
              <a:tr h="446760">
                <a:tc>
                  <a:txBody>
                    <a:bodyPr/>
                    <a:lstStyle/>
                    <a:p>
                      <a:pPr algn="ctr">
                        <a:lnSpc>
                          <a:spcPct val="100000"/>
                        </a:lnSpc>
                      </a:pPr>
                      <a:r>
                        <a:rPr lang="en-US" sz="2400" b="1" strike="noStrike" spc="-1">
                          <a:solidFill>
                            <a:srgbClr val="9BBB59"/>
                          </a:solidFill>
                          <a:latin typeface="Trebuchet MS"/>
                        </a:rPr>
                        <a:t>CUDA</a:t>
                      </a:r>
                      <a:endParaRPr lang="en-US" sz="2400" b="0" strike="noStrike" spc="-1">
                        <a:latin typeface="Arial"/>
                      </a:endParaRPr>
                    </a:p>
                  </a:txBody>
                  <a:tcPr>
                    <a:noFill/>
                  </a:tcPr>
                </a:tc>
                <a:tc>
                  <a:txBody>
                    <a:bodyPr/>
                    <a:lstStyle/>
                    <a:p>
                      <a:pPr algn="ctr">
                        <a:lnSpc>
                          <a:spcPct val="100000"/>
                        </a:lnSpc>
                      </a:pPr>
                      <a:r>
                        <a:rPr lang="en-US" sz="2400" b="1" strike="noStrike" spc="-1">
                          <a:solidFill>
                            <a:srgbClr val="9BBB59"/>
                          </a:solidFill>
                          <a:latin typeface="Trebuchet MS"/>
                        </a:rPr>
                        <a:t>OpenCL</a:t>
                      </a:r>
                      <a:endParaRPr lang="en-US" sz="2400" b="0" strike="noStrike" spc="-1">
                        <a:latin typeface="Arial"/>
                      </a:endParaRPr>
                    </a:p>
                  </a:txBody>
                  <a:tcPr>
                    <a:noFill/>
                  </a:tcPr>
                </a:tc>
                <a:extLst>
                  <a:ext uri="{0D108BD9-81ED-4DB2-BD59-A6C34878D82A}">
                    <a16:rowId xmlns:a16="http://schemas.microsoft.com/office/drawing/2014/main" val="10000"/>
                  </a:ext>
                </a:extLst>
              </a:tr>
              <a:tr h="801720">
                <a:tc>
                  <a:txBody>
                    <a:bodyPr/>
                    <a:lstStyle/>
                    <a:p>
                      <a:pPr algn="ctr">
                        <a:lnSpc>
                          <a:spcPct val="100000"/>
                        </a:lnSpc>
                      </a:pPr>
                      <a:r>
                        <a:rPr lang="en-US" sz="2400" b="0" strike="noStrike" spc="-1">
                          <a:solidFill>
                            <a:srgbClr val="000000"/>
                          </a:solidFill>
                          <a:latin typeface="Trebuchet MS"/>
                        </a:rPr>
                        <a:t>__syncthreads()</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barrier()</a:t>
                      </a:r>
                      <a:endParaRPr lang="en-US" sz="2400" b="0" strike="noStrike" spc="-1">
                        <a:latin typeface="Arial"/>
                      </a:endParaRPr>
                    </a:p>
                    <a:p>
                      <a:pPr>
                        <a:lnSpc>
                          <a:spcPct val="100000"/>
                        </a:lnSpc>
                      </a:pPr>
                      <a:endParaRPr lang="en-US" sz="2400" b="0" strike="noStrike" spc="-1">
                        <a:latin typeface="Arial"/>
                      </a:endParaRPr>
                    </a:p>
                  </a:txBody>
                  <a:tcPr>
                    <a:noFill/>
                  </a:tcPr>
                </a:tc>
                <a:extLst>
                  <a:ext uri="{0D108BD9-81ED-4DB2-BD59-A6C34878D82A}">
                    <a16:rowId xmlns:a16="http://schemas.microsoft.com/office/drawing/2014/main" val="10001"/>
                  </a:ext>
                </a:extLst>
              </a:tr>
              <a:tr h="1511640">
                <a:tc>
                  <a:txBody>
                    <a:bodyPr/>
                    <a:lstStyle/>
                    <a:p>
                      <a:pPr algn="ctr">
                        <a:lnSpc>
                          <a:spcPct val="100000"/>
                        </a:lnSpc>
                      </a:pPr>
                      <a:r>
                        <a:rPr lang="en-US" sz="2400" b="0" strike="noStrike" spc="-1">
                          <a:solidFill>
                            <a:srgbClr val="000000"/>
                          </a:solidFill>
                          <a:latin typeface="Trebuchet MS"/>
                        </a:rPr>
                        <a:t>__threadfenceblock()</a:t>
                      </a:r>
                      <a:endParaRPr lang="en-US" sz="2400" b="0" strike="noStrike" spc="-1">
                        <a:latin typeface="Arial"/>
                      </a:endParaRPr>
                    </a:p>
                  </a:txBody>
                  <a:tcPr>
                    <a:noFill/>
                  </a:tcPr>
                </a:tc>
                <a:tc>
                  <a:txBody>
                    <a:bodyPr/>
                    <a:lstStyle/>
                    <a:p>
                      <a:pPr>
                        <a:lnSpc>
                          <a:spcPct val="100000"/>
                        </a:lnSpc>
                      </a:pPr>
                      <a:r>
                        <a:rPr lang="en-US" sz="2400" b="0" strike="noStrike" spc="-1">
                          <a:solidFill>
                            <a:srgbClr val="000000"/>
                          </a:solidFill>
                          <a:latin typeface="Trebuchet MS"/>
                        </a:rPr>
                        <a:t>mem_fence(</a:t>
                      </a:r>
                      <a:endParaRPr lang="en-US" sz="2400" b="0" strike="noStrike" spc="-1">
                        <a:latin typeface="Arial"/>
                      </a:endParaRPr>
                    </a:p>
                    <a:p>
                      <a:pPr>
                        <a:lnSpc>
                          <a:spcPct val="100000"/>
                        </a:lnSpc>
                      </a:pPr>
                      <a:r>
                        <a:rPr lang="en-US" sz="2400" b="0" strike="noStrike" spc="-1">
                          <a:solidFill>
                            <a:srgbClr val="000000"/>
                          </a:solidFill>
                          <a:latin typeface="Trebuchet MS"/>
                        </a:rPr>
                        <a:t>    CLK_GLOBAL_MEM_FENCE |             </a:t>
                      </a:r>
                      <a:endParaRPr lang="en-US" sz="2400" b="0" strike="noStrike" spc="-1">
                        <a:latin typeface="Arial"/>
                      </a:endParaRPr>
                    </a:p>
                    <a:p>
                      <a:pPr>
                        <a:lnSpc>
                          <a:spcPct val="100000"/>
                        </a:lnSpc>
                      </a:pPr>
                      <a:r>
                        <a:rPr lang="en-US" sz="2400" b="0" strike="noStrike" spc="-1">
                          <a:solidFill>
                            <a:srgbClr val="000000"/>
                          </a:solidFill>
                          <a:latin typeface="Trebuchet MS"/>
                        </a:rPr>
                        <a:t>    CLK_LOCAL_MEM_FENCE)</a:t>
                      </a:r>
                      <a:endParaRPr lang="en-US" sz="2400" b="0" strike="noStrike" spc="-1">
                        <a:latin typeface="Arial"/>
                      </a:endParaRPr>
                    </a:p>
                  </a:txBody>
                  <a:tcPr>
                    <a:noFill/>
                  </a:tcPr>
                </a:tc>
                <a:extLst>
                  <a:ext uri="{0D108BD9-81ED-4DB2-BD59-A6C34878D82A}">
                    <a16:rowId xmlns:a16="http://schemas.microsoft.com/office/drawing/2014/main" val="10002"/>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read_mem_fence()</a:t>
                      </a:r>
                      <a:endParaRPr lang="en-US" sz="2400" b="0" strike="noStrike" spc="-1">
                        <a:latin typeface="Arial"/>
                      </a:endParaRPr>
                    </a:p>
                  </a:txBody>
                  <a:tcPr>
                    <a:noFill/>
                  </a:tcPr>
                </a:tc>
                <a:extLst>
                  <a:ext uri="{0D108BD9-81ED-4DB2-BD59-A6C34878D82A}">
                    <a16:rowId xmlns:a16="http://schemas.microsoft.com/office/drawing/2014/main" val="10003"/>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write_mem_fence()</a:t>
                      </a:r>
                      <a:endParaRPr lang="en-US" sz="2400" b="0" strike="noStrike" spc="-1">
                        <a:latin typeface="Arial"/>
                      </a:endParaRPr>
                    </a:p>
                  </a:txBody>
                  <a:tcPr>
                    <a:noFill/>
                  </a:tcPr>
                </a:tc>
                <a:extLst>
                  <a:ext uri="{0D108BD9-81ED-4DB2-BD59-A6C34878D82A}">
                    <a16:rowId xmlns:a16="http://schemas.microsoft.com/office/drawing/2014/main" val="10004"/>
                  </a:ext>
                </a:extLst>
              </a:tr>
              <a:tr h="801720">
                <a:tc>
                  <a:txBody>
                    <a:bodyPr/>
                    <a:lstStyle/>
                    <a:p>
                      <a:pPr algn="ctr">
                        <a:lnSpc>
                          <a:spcPct val="100000"/>
                        </a:lnSpc>
                      </a:pPr>
                      <a:r>
                        <a:rPr lang="en-US" sz="2400" b="0" strike="noStrike" spc="-1">
                          <a:solidFill>
                            <a:srgbClr val="000000"/>
                          </a:solidFill>
                          <a:latin typeface="Trebuchet MS"/>
                        </a:rPr>
                        <a:t>__threadfence()</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Finish one kernel and start another</a:t>
                      </a:r>
                      <a:endParaRPr lang="en-US" sz="2400" b="0" strike="noStrike" spc="-1">
                        <a:latin typeface="Arial"/>
                      </a:endParaRPr>
                    </a:p>
                  </a:txBody>
                  <a:tcP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Translation from CUDA to OpenCL</a:t>
            </a:r>
            <a:endParaRPr lang="en-US" sz="4400" b="0" strike="noStrike" spc="-1">
              <a:latin typeface="Arial"/>
            </a:endParaRPr>
          </a:p>
        </p:txBody>
      </p:sp>
      <p:graphicFrame>
        <p:nvGraphicFramePr>
          <p:cNvPr id="2089" name="Table 2"/>
          <p:cNvGraphicFramePr/>
          <p:nvPr/>
        </p:nvGraphicFramePr>
        <p:xfrm>
          <a:off x="457200" y="1600200"/>
          <a:ext cx="8229240" cy="407844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a:solidFill>
                            <a:srgbClr val="000000"/>
                          </a:solidFill>
                          <a:latin typeface="Trebuchet MS"/>
                        </a:rPr>
                        <a:t>CUDA</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1" strike="noStrike" spc="-1">
                          <a:solidFill>
                            <a:srgbClr val="000000"/>
                          </a:solidFill>
                          <a:latin typeface="Trebuchet MS"/>
                        </a:rPr>
                        <a:t>OpenCL</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Device (CPU, GPU etc)</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Trebuchet MS"/>
                        </a:rPr>
                        <a:t>Multiprocessor</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Compute Unit, or CU</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Trebuchet MS"/>
                        </a:rPr>
                        <a:t>Scalar or CUDA core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Processing Element, or PE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Trebuchet MS"/>
                        </a:rPr>
                        <a:t>Global or Device Memory</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Global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Trebuchet MS"/>
                        </a:rPr>
                        <a:t>Shared Memory (per block) </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Local Memory (per 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Trebuchet MS"/>
                        </a:rPr>
                        <a:t>Local Memory (registers)</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Private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Trebuchet MS"/>
                        </a:rPr>
                        <a:t>Thread Block</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Trebuchet MS"/>
                        </a:rPr>
                        <a:t>Thread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Work-item</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Trebuchet MS"/>
                        </a:rPr>
                        <a:t>Warp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No equivalent term (yet)</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70440">
                <a:tc>
                  <a:txBody>
                    <a:bodyPr/>
                    <a:lstStyle/>
                    <a:p>
                      <a:pPr>
                        <a:lnSpc>
                          <a:spcPct val="100000"/>
                        </a:lnSpc>
                      </a:pPr>
                      <a:r>
                        <a:rPr lang="en-US" sz="1800" b="0" strike="noStrike" spc="-1">
                          <a:solidFill>
                            <a:srgbClr val="000000"/>
                          </a:solidFill>
                          <a:latin typeface="Trebuchet MS"/>
                        </a:rPr>
                        <a:t>Grid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NDRange</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information</a:t>
            </a:r>
            <a:endParaRPr lang="en-US" sz="4400" b="0" strike="noStrike" spc="-1">
              <a:latin typeface="Arial"/>
            </a:endParaRPr>
          </a:p>
        </p:txBody>
      </p:sp>
      <p:sp>
        <p:nvSpPr>
          <p:cNvPr id="209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http://developer.amd.com/Resources/hc/OpenCLZone/programming/pages/portingcudatoopencl.aspx</a:t>
            </a:r>
            <a:endParaRPr lang="en-US" sz="32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13: Porting CUDA to OpenCL</a:t>
            </a:r>
            <a:endParaRPr lang="en-US" sz="3600" b="0" strike="noStrike" spc="-1">
              <a:latin typeface="Arial"/>
            </a:endParaRPr>
          </a:p>
        </p:txBody>
      </p:sp>
      <p:sp>
        <p:nvSpPr>
          <p:cNvPr id="209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port the provided CUDA/serial C program to OpenCL</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Examine the CUDA kernel and identify which parts need changing</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Change them to the OpenCL equivalents</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Examine the Host code and port the commands to the OpenCL equivalents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OpenCL and CUDA programs should produce the same output – check this!</a:t>
            </a:r>
            <a:endParaRPr lang="en-US" sz="2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课程表</a:t>
            </a:r>
            <a:endParaRPr lang="en-US" sz="4400" b="0" strike="noStrike" spc="-1">
              <a:latin typeface="Arial"/>
            </a:endParaRPr>
          </a:p>
        </p:txBody>
      </p:sp>
      <p:graphicFrame>
        <p:nvGraphicFramePr>
          <p:cNvPr id="434" name="Table 2"/>
          <p:cNvGraphicFramePr/>
          <p:nvPr/>
        </p:nvGraphicFramePr>
        <p:xfrm>
          <a:off x="34560" y="692640"/>
          <a:ext cx="8928720" cy="5812920"/>
        </p:xfrm>
        <a:graphic>
          <a:graphicData uri="http://schemas.openxmlformats.org/drawingml/2006/table">
            <a:tbl>
              <a:tblPr/>
              <a:tblGrid>
                <a:gridCol w="4609080">
                  <a:extLst>
                    <a:ext uri="{9D8B030D-6E8A-4147-A177-3AD203B41FA5}">
                      <a16:colId xmlns:a16="http://schemas.microsoft.com/office/drawing/2014/main" val="20000"/>
                    </a:ext>
                  </a:extLst>
                </a:gridCol>
                <a:gridCol w="4319640">
                  <a:extLst>
                    <a:ext uri="{9D8B030D-6E8A-4147-A177-3AD203B41FA5}">
                      <a16:colId xmlns:a16="http://schemas.microsoft.com/office/drawing/2014/main" val="20001"/>
                    </a:ext>
                  </a:extLst>
                </a:gridCol>
              </a:tblGrid>
              <a:tr h="351000">
                <a:tc>
                  <a:txBody>
                    <a:bodyPr/>
                    <a:lstStyle/>
                    <a:p>
                      <a:pPr>
                        <a:lnSpc>
                          <a:spcPct val="100000"/>
                        </a:lnSpc>
                      </a:pPr>
                      <a:r>
                        <a:rPr lang="en-US" sz="1400" b="1" strike="noStrike" spc="-1">
                          <a:solidFill>
                            <a:srgbClr val="000000"/>
                          </a:solidFill>
                          <a:latin typeface="Trebuchet MS"/>
                        </a:rPr>
                        <a:t>课程</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1" strike="noStrike" spc="-1">
                          <a:solidFill>
                            <a:srgbClr val="000000"/>
                          </a:solidFill>
                          <a:latin typeface="Trebuchet MS"/>
                        </a:rPr>
                        <a:t>练习</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51000">
                <a:tc>
                  <a:txBody>
                    <a:bodyPr/>
                    <a:lstStyle/>
                    <a:p>
                      <a:pPr>
                        <a:lnSpc>
                          <a:spcPct val="100000"/>
                        </a:lnSpc>
                      </a:pPr>
                      <a:r>
                        <a:rPr lang="en-US" sz="1400" b="0" strike="noStrike" spc="-1">
                          <a:solidFill>
                            <a:srgbClr val="000000"/>
                          </a:solidFill>
                          <a:latin typeface="Trebuchet MS"/>
                        </a:rPr>
                        <a:t>创建和设置 OpenCL 平台</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安装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51000">
                <a:tc>
                  <a:txBody>
                    <a:bodyPr/>
                    <a:lstStyle/>
                    <a:p>
                      <a:pPr>
                        <a:lnSpc>
                          <a:spcPct val="100000"/>
                        </a:lnSpc>
                      </a:pPr>
                      <a:r>
                        <a:rPr lang="en-US" sz="1400" b="0" strike="noStrike" spc="-1">
                          <a:solidFill>
                            <a:srgbClr val="000000"/>
                          </a:solidFill>
                          <a:latin typeface="Trebuchet MS"/>
                        </a:rPr>
                        <a:t>概览 OpenCL</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运行平台信息命令（platform info command）</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重要基本概念</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运行 Vadd 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610200">
                <a:tc>
                  <a:txBody>
                    <a:bodyPr/>
                    <a:lstStyle/>
                    <a:p>
                      <a:pPr>
                        <a:lnSpc>
                          <a:spcPct val="100000"/>
                        </a:lnSpc>
                      </a:pPr>
                      <a:r>
                        <a:rPr lang="en-US" sz="1400" b="0" strike="noStrike" spc="-1">
                          <a:solidFill>
                            <a:srgbClr val="000000"/>
                          </a:solidFill>
                          <a:latin typeface="Trebuchet MS"/>
                        </a:rPr>
                        <a:t>概览 OpenCL 接口（APIs）</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链接（Chaining）多个 Vadd 核函数（kernels）</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1000">
                <a:tc>
                  <a:txBody>
                    <a:bodyPr/>
                    <a:lstStyle/>
                    <a:p>
                      <a:pPr>
                        <a:lnSpc>
                          <a:spcPct val="100000"/>
                        </a:lnSpc>
                      </a:pPr>
                      <a:r>
                        <a:rPr lang="en-US" sz="1400" b="0" strike="noStrike" spc="-1">
                          <a:solidFill>
                            <a:srgbClr val="000000"/>
                          </a:solidFill>
                          <a:latin typeface="Trebuchet MS"/>
                        </a:rPr>
                        <a:t>宿主角度（hosts view）理解核函数（kernels）</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解决 D = A+B+C 问题</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51000">
                <a:tc>
                  <a:txBody>
                    <a:bodyPr/>
                    <a:lstStyle/>
                    <a:p>
                      <a:pPr>
                        <a:lnSpc>
                          <a:spcPct val="100000"/>
                        </a:lnSpc>
                      </a:pPr>
                      <a:r>
                        <a:rPr lang="en-US" sz="1400" b="0" strike="noStrike" spc="-1">
                          <a:solidFill>
                            <a:srgbClr val="000000"/>
                          </a:solidFill>
                          <a:latin typeface="Trebuchet MS"/>
                        </a:rPr>
                        <a:t>OpenCL 核编程（kernel programming）导论</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矩阵乘法</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51000">
                <a:tc>
                  <a:txBody>
                    <a:bodyPr/>
                    <a:lstStyle/>
                    <a:p>
                      <a:pPr>
                        <a:lnSpc>
                          <a:spcPct val="100000"/>
                        </a:lnSpc>
                      </a:pPr>
                      <a:r>
                        <a:rPr lang="en-US" sz="1400" b="0" strike="noStrike" spc="-1">
                          <a:solidFill>
                            <a:srgbClr val="000000"/>
                          </a:solidFill>
                          <a:latin typeface="Trebuchet MS"/>
                        </a:rPr>
                        <a:t>理解 OpenCL 内存层级（memory hierarchy）</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51000">
                <a:tc>
                  <a:txBody>
                    <a:bodyPr/>
                    <a:lstStyle/>
                    <a:p>
                      <a:pPr>
                        <a:lnSpc>
                          <a:spcPct val="100000"/>
                        </a:lnSpc>
                      </a:pPr>
                      <a:r>
                        <a:rPr lang="en-US" sz="1400" b="0" strike="noStrike" spc="-1">
                          <a:solidFill>
                            <a:srgbClr val="000000"/>
                          </a:solidFill>
                          <a:latin typeface="Trebuchet MS"/>
                        </a:rPr>
                        <a:t>OpenCL 中的同步性（Synchronization）</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圆周率 π 计算程序</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51000">
                <a:tc>
                  <a:txBody>
                    <a:bodyPr/>
                    <a:lstStyle/>
                    <a:p>
                      <a:pPr>
                        <a:lnSpc>
                          <a:spcPct val="100000"/>
                        </a:lnSpc>
                      </a:pPr>
                      <a:r>
                        <a:rPr lang="en-US" sz="1400" b="0" strike="noStrike" spc="-1">
                          <a:solidFill>
                            <a:srgbClr val="000000"/>
                          </a:solidFill>
                          <a:latin typeface="Trebuchet MS"/>
                        </a:rPr>
                        <a:t>OpenCL 异构计算（Heterogeneous computing）</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在多个设备（devices）上运行核函数（kernel）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51000">
                <a:tc>
                  <a:txBody>
                    <a:bodyPr/>
                    <a:lstStyle/>
                    <a:p>
                      <a:pPr>
                        <a:lnSpc>
                          <a:spcPct val="100000"/>
                        </a:lnSpc>
                      </a:pPr>
                      <a:r>
                        <a:rPr lang="en-US" sz="1400" b="0" strike="noStrike" spc="-1">
                          <a:solidFill>
                            <a:srgbClr val="000000"/>
                          </a:solidFill>
                          <a:latin typeface="Trebuchet MS"/>
                        </a:rPr>
                        <a:t>优化 OpenCL 性能</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程序分析（Profile a program）</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r h="610200">
                <a:tc>
                  <a:txBody>
                    <a:bodyPr/>
                    <a:lstStyle/>
                    <a:p>
                      <a:pPr>
                        <a:lnSpc>
                          <a:spcPct val="100000"/>
                        </a:lnSpc>
                      </a:pPr>
                      <a:r>
                        <a:rPr lang="en-US" sz="1400" b="0" strike="noStrike" spc="-1">
                          <a:solidFill>
                            <a:srgbClr val="000000"/>
                          </a:solidFill>
                          <a:latin typeface="Trebuchet MS"/>
                        </a:rPr>
                        <a:t>借助 OpenCL 开启移动性能（portable performance ）</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为跨平台（cross-platform）优化矩阵乘法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1"/>
                  </a:ext>
                </a:extLst>
              </a:tr>
              <a:tr h="351000">
                <a:tc>
                  <a:txBody>
                    <a:bodyPr/>
                    <a:lstStyle/>
                    <a:p>
                      <a:pPr>
                        <a:lnSpc>
                          <a:spcPct val="100000"/>
                        </a:lnSpc>
                      </a:pPr>
                      <a:r>
                        <a:rPr lang="en-US" sz="1400" b="0" strike="noStrike" spc="-1">
                          <a:solidFill>
                            <a:srgbClr val="000000"/>
                          </a:solidFill>
                          <a:latin typeface="Trebuchet MS"/>
                        </a:rPr>
                        <a:t>OpenCL 开发调试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2"/>
                  </a:ext>
                </a:extLst>
              </a:tr>
              <a:tr h="351000">
                <a:tc>
                  <a:txBody>
                    <a:bodyPr/>
                    <a:lstStyle/>
                    <a:p>
                      <a:pPr>
                        <a:lnSpc>
                          <a:spcPct val="100000"/>
                        </a:lnSpc>
                      </a:pPr>
                      <a:r>
                        <a:rPr lang="en-US" sz="1400" b="0" strike="noStrike" spc="-1">
                          <a:solidFill>
                            <a:srgbClr val="000000"/>
                          </a:solidFill>
                          <a:latin typeface="Trebuchet MS"/>
                        </a:rPr>
                        <a:t>将 CUDA 代码移植到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移植 CUDA 代码到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3"/>
                  </a:ext>
                </a:extLst>
              </a:tr>
              <a:tr h="351000">
                <a:tc>
                  <a:txBody>
                    <a:bodyPr/>
                    <a:lstStyle/>
                    <a:p>
                      <a:pPr>
                        <a:lnSpc>
                          <a:spcPct val="100000"/>
                        </a:lnSpc>
                      </a:pPr>
                      <a:r>
                        <a:rPr lang="en-US" sz="1400" b="0" strike="noStrike" spc="-1">
                          <a:solidFill>
                            <a:srgbClr val="000000"/>
                          </a:solidFill>
                          <a:latin typeface="Trebuchet MS"/>
                        </a:rPr>
                        <a:t>附录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dirty="0"/>
                    </a:p>
                  </a:txBody>
                  <a:tcP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异构平台开发的工业标准</a:t>
            </a:r>
            <a:endParaRPr lang="en-US" sz="3600" b="0" strike="noStrike" spc="-1">
              <a:latin typeface="Arial"/>
            </a:endParaRPr>
          </a:p>
        </p:txBody>
      </p:sp>
      <p:sp>
        <p:nvSpPr>
          <p:cNvPr id="487" name="CustomShape 2"/>
          <p:cNvSpPr/>
          <p:nvPr/>
        </p:nvSpPr>
        <p:spPr>
          <a:xfrm>
            <a:off x="179640" y="5085360"/>
            <a:ext cx="8784360" cy="14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gn="ctr">
              <a:lnSpc>
                <a:spcPct val="100000"/>
              </a:lnSpc>
              <a:spcBef>
                <a:spcPts val="921"/>
              </a:spcBef>
            </a:pPr>
            <a:r>
              <a:rPr lang="en-US" sz="4600" b="0" strike="noStrike" spc="-1" dirty="0">
                <a:solidFill>
                  <a:srgbClr val="403152"/>
                </a:solidFill>
                <a:latin typeface="Trebuchet MS"/>
                <a:ea typeface="Noto Sans CJK SC"/>
              </a:rPr>
              <a:t>OpenCL – </a:t>
            </a:r>
            <a:r>
              <a:rPr lang="en-US" sz="4600" b="0" strike="noStrike" spc="-1" dirty="0" err="1">
                <a:solidFill>
                  <a:srgbClr val="403152"/>
                </a:solidFill>
                <a:latin typeface="Trebuchet MS"/>
                <a:ea typeface="Noto Sans CJK SC"/>
              </a:rPr>
              <a:t>开放（Open）</a:t>
            </a:r>
            <a:r>
              <a:rPr lang="en-US" sz="4600" b="0" strike="noStrike" spc="-1" dirty="0" err="1">
                <a:solidFill>
                  <a:srgbClr val="403152"/>
                </a:solidFill>
                <a:latin typeface="Trebuchet MS"/>
              </a:rPr>
              <a:t>计算语言（Computing</a:t>
            </a:r>
            <a:r>
              <a:rPr lang="en-US" sz="4600" b="0" strike="noStrike" spc="-1" dirty="0">
                <a:solidFill>
                  <a:srgbClr val="403152"/>
                </a:solidFill>
                <a:latin typeface="Trebuchet MS"/>
              </a:rPr>
              <a:t> Language）</a:t>
            </a:r>
            <a:endParaRPr lang="en-US" sz="4600" b="0" strike="noStrike" spc="-1" dirty="0">
              <a:latin typeface="Arial"/>
            </a:endParaRPr>
          </a:p>
          <a:p>
            <a:pPr marL="343080" indent="-342360" algn="ctr">
              <a:lnSpc>
                <a:spcPct val="100000"/>
              </a:lnSpc>
              <a:spcBef>
                <a:spcPts val="641"/>
              </a:spcBef>
            </a:pPr>
            <a:br>
              <a:rPr dirty="0"/>
            </a:br>
            <a:r>
              <a:rPr lang="en-US" sz="3200" b="0" strike="noStrike" spc="-1" dirty="0" err="1">
                <a:solidFill>
                  <a:srgbClr val="000000"/>
                </a:solidFill>
                <a:latin typeface="Trebuchet MS"/>
                <a:ea typeface="Noto Sans CJK SC"/>
              </a:rPr>
              <a:t>针对异构并行计算的CPU，GPU</a:t>
            </a:r>
            <a:r>
              <a:rPr lang="en-US" sz="3200" b="0" strike="noStrike" spc="-1" dirty="0">
                <a:solidFill>
                  <a:srgbClr val="000000"/>
                </a:solidFill>
                <a:latin typeface="Trebuchet MS"/>
                <a:ea typeface="Noto Sans CJK SC"/>
              </a:rPr>
              <a:t> </a:t>
            </a:r>
            <a:r>
              <a:rPr lang="en-US" sz="3200" b="0" strike="noStrike" spc="-1" dirty="0" err="1">
                <a:solidFill>
                  <a:srgbClr val="000000"/>
                </a:solidFill>
                <a:latin typeface="Trebuchet MS"/>
                <a:ea typeface="Noto Sans CJK SC"/>
              </a:rPr>
              <a:t>等设备的可移植的并行计算的开放</a:t>
            </a:r>
            <a:r>
              <a:rPr lang="en-US" sz="3200" b="0" strike="noStrike" spc="-1" dirty="0" err="1">
                <a:solidFill>
                  <a:srgbClr val="000000"/>
                </a:solidFill>
                <a:latin typeface="Trebuchet MS"/>
              </a:rPr>
              <a:t>标准，免受专利限制</a:t>
            </a:r>
            <a:endParaRPr lang="en-US" sz="3200" b="0" strike="noStrike" spc="-1" dirty="0">
              <a:latin typeface="Arial"/>
            </a:endParaRPr>
          </a:p>
          <a:p>
            <a:pPr marL="343080" indent="-342360" algn="ctr">
              <a:lnSpc>
                <a:spcPct val="100000"/>
              </a:lnSpc>
              <a:spcBef>
                <a:spcPts val="641"/>
              </a:spcBef>
            </a:pPr>
            <a:endParaRPr lang="en-US" sz="3200" b="0" strike="noStrike" spc="-1" dirty="0">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90" name="CustomShape 5"/>
          <p:cNvSpPr/>
          <p:nvPr/>
        </p:nvSpPr>
        <p:spPr>
          <a:xfrm>
            <a:off x="1403640" y="1845000"/>
            <a:ext cx="2142360" cy="89928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CPUs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多核心驱动性能提升</a:t>
            </a:r>
            <a:endParaRPr lang="en-US" sz="1300" b="0" strike="noStrike" spc="-1">
              <a:latin typeface="Arial"/>
            </a:endParaRPr>
          </a:p>
        </p:txBody>
      </p:sp>
      <p:sp>
        <p:nvSpPr>
          <p:cNvPr id="491" name="CustomShape 6"/>
          <p:cNvSpPr/>
          <p:nvPr/>
        </p:nvSpPr>
        <p:spPr>
          <a:xfrm>
            <a:off x="5292000" y="1700640"/>
            <a:ext cx="2142360" cy="90000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GPUs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通用数据并行计算日益增加</a:t>
            </a:r>
            <a:endParaRPr lang="en-US" sz="1300" b="0" strike="noStrike" spc="-1">
              <a:latin typeface="Arial"/>
            </a:endParaRPr>
          </a:p>
        </p:txBody>
      </p:sp>
      <p:sp>
        <p:nvSpPr>
          <p:cNvPr id="492" name="CustomShape 7"/>
          <p:cNvSpPr/>
          <p:nvPr/>
        </p:nvSpPr>
        <p:spPr>
          <a:xfrm>
            <a:off x="5940000" y="3429000"/>
            <a:ext cx="14043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图形 API 和着色器语言</a:t>
            </a:r>
            <a:endParaRPr lang="en-US" sz="1700" b="0" strike="noStrike" spc="-1">
              <a:latin typeface="Arial"/>
            </a:endParaRPr>
          </a:p>
        </p:txBody>
      </p:sp>
      <p:sp>
        <p:nvSpPr>
          <p:cNvPr id="493" name="CustomShape 8"/>
          <p:cNvSpPr/>
          <p:nvPr/>
        </p:nvSpPr>
        <p:spPr>
          <a:xfrm>
            <a:off x="1547640" y="3573000"/>
            <a:ext cx="16707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多处理器编程 例：OpenMP</a:t>
            </a:r>
            <a:endParaRPr lang="en-US" sz="1700" b="0" strike="noStrike" spc="-1">
              <a:latin typeface="Arial"/>
            </a:endParaRPr>
          </a:p>
        </p:txBody>
      </p:sp>
      <p:sp>
        <p:nvSpPr>
          <p:cNvPr id="494" name="CustomShape 9"/>
          <p:cNvSpPr/>
          <p:nvPr/>
        </p:nvSpPr>
        <p:spPr>
          <a:xfrm>
            <a:off x="3661920" y="1970280"/>
            <a:ext cx="1604880" cy="53064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新兴交叉领域</a:t>
            </a:r>
            <a:endParaRPr lang="en-US" sz="1800" b="0" strike="noStrike" spc="-1">
              <a:latin typeface="Arial"/>
            </a:endParaRPr>
          </a:p>
        </p:txBody>
      </p:sp>
      <p:sp>
        <p:nvSpPr>
          <p:cNvPr id="495" name="CustomShape 10"/>
          <p:cNvSpPr/>
          <p:nvPr/>
        </p:nvSpPr>
        <p:spPr>
          <a:xfrm>
            <a:off x="3304080" y="3645000"/>
            <a:ext cx="2324160" cy="61272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异构计算</a:t>
            </a:r>
            <a:endParaRPr lang="en-US" sz="1800" b="0" strike="noStrike" spc="-1">
              <a:latin typeface="Arial"/>
            </a:endParaRPr>
          </a:p>
        </p:txBody>
      </p:sp>
      <p:pic>
        <p:nvPicPr>
          <p:cNvPr id="496" name="Picture 16"/>
          <p:cNvPicPr/>
          <p:nvPr/>
        </p:nvPicPr>
        <p:blipFill>
          <a:blip r:embed="rId2"/>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scrgbClr r="0" g="0" b="0"/>
          </a:lnRef>
          <a:fillRef idx="0">
            <a:scrgbClr r="0" g="0" b="0"/>
          </a:fillRef>
          <a:effectRef idx="0">
            <a:scrgbClr r="0" g="0" b="0"/>
          </a:effectRef>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scrgbClr r="0" g="0" b="0"/>
          </a:lnRef>
          <a:fillRef idx="0">
            <a:scrgbClr r="0" g="0" b="0"/>
          </a:fillRef>
          <a:effectRef idx="0">
            <a:scrgbClr r="0" g="0" b="0"/>
          </a:effectRef>
          <a:fontRef idx="minor"/>
        </p:style>
      </p:sp>
      <p:sp>
        <p:nvSpPr>
          <p:cNvPr id="15" name="CustomShape 4">
            <a:extLst>
              <a:ext uri="{FF2B5EF4-FFF2-40B4-BE49-F238E27FC236}">
                <a16:creationId xmlns:a16="http://schemas.microsoft.com/office/drawing/2014/main" id="{5D259A1B-D361-45F9-90F9-A84E5293A150}"/>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Some Concluding remarks</a:t>
            </a:r>
            <a:endParaRPr lang="en-US" sz="4000" b="0" strike="noStrike" spc="-1">
              <a:latin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Conclusion</a:t>
            </a:r>
            <a:endParaRPr lang="en-US" sz="4400" b="0" strike="noStrike" spc="-1">
              <a:latin typeface="Arial"/>
            </a:endParaRPr>
          </a:p>
        </p:txBody>
      </p:sp>
      <p:sp>
        <p:nvSpPr>
          <p:cNvPr id="2096" name="CustomShape 2"/>
          <p:cNvSpPr/>
          <p:nvPr/>
        </p:nvSpPr>
        <p:spPr>
          <a:xfrm>
            <a:off x="179640" y="1340640"/>
            <a:ext cx="8784360" cy="544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widespread industrial support</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defines a platform-API/framework for heterogeneous computing, not just GPGPU or CPU-offload programming</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the potential to deliver portably performant code; but it has to be used correctly</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latest C++ and Python APIs make developing OpenCL programs much simpler than before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future is clear:</a:t>
            </a:r>
            <a:endParaRPr lang="en-US" sz="3200" b="0" strike="noStrike" spc="-1">
              <a:latin typeface="Arial"/>
            </a:endParaRPr>
          </a:p>
          <a:p>
            <a:pPr marL="743040" lvl="1" indent="-285120">
              <a:lnSpc>
                <a:spcPct val="110000"/>
              </a:lnSpc>
              <a:spcBef>
                <a:spcPts val="680"/>
              </a:spcBef>
              <a:buClr>
                <a:srgbClr val="000000"/>
              </a:buClr>
              <a:buFont typeface="Arial"/>
              <a:buChar char="–"/>
            </a:pPr>
            <a:r>
              <a:rPr lang="en-US" sz="2800" b="0" strike="noStrike" spc="-1">
                <a:solidFill>
                  <a:srgbClr val="000000"/>
                </a:solidFill>
                <a:latin typeface="Trebuchet MS"/>
              </a:rPr>
              <a:t>OpenCL is the </a:t>
            </a:r>
            <a:r>
              <a:rPr lang="en-US" sz="3400" b="0" strike="noStrike" spc="-1">
                <a:solidFill>
                  <a:srgbClr val="C0504D"/>
                </a:solidFill>
                <a:latin typeface="Trebuchet MS"/>
              </a:rPr>
              <a:t>only </a:t>
            </a:r>
            <a:r>
              <a:rPr lang="en-US" sz="2800" b="0" strike="noStrike" spc="-1">
                <a:solidFill>
                  <a:srgbClr val="000000"/>
                </a:solidFill>
                <a:latin typeface="Trebuchet MS"/>
              </a:rPr>
              <a:t>parallel programming standard that enables mixing task parallel and data parallel code in a single program while load balancing across </a:t>
            </a:r>
            <a:r>
              <a:rPr lang="en-US" sz="3400" b="0" strike="noStrike" spc="-1">
                <a:solidFill>
                  <a:srgbClr val="403152"/>
                </a:solidFill>
                <a:latin typeface="Trebuchet MS"/>
              </a:rPr>
              <a:t>ALL </a:t>
            </a:r>
            <a:r>
              <a:rPr lang="en-US" sz="2800" b="0" strike="noStrike" spc="-1">
                <a:solidFill>
                  <a:srgbClr val="000000"/>
                </a:solidFill>
                <a:latin typeface="Trebuchet MS"/>
              </a:rPr>
              <a:t>of the platform’s available resources.</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important related trends</a:t>
            </a:r>
            <a:endParaRPr lang="en-US" sz="4400" b="0" strike="noStrike" spc="-1">
              <a:latin typeface="Arial"/>
            </a:endParaRPr>
          </a:p>
        </p:txBody>
      </p:sp>
      <p:sp>
        <p:nvSpPr>
          <p:cNvPr id="2098" name="CustomShape 2"/>
          <p:cNvSpPr/>
          <p:nvPr/>
        </p:nvSpPr>
        <p:spPr>
          <a:xfrm>
            <a:off x="107640" y="141156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Standard Portable Intermediate Representation (SPIR)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LLVM’s IR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Makes interchangeable front- and back-ends straightforward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Now libraries of OpenCL kernels can be distributed in "binary" form, protecting software developer IP</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2.0 adds support for: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to share addresses between the host and the devices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(nested) parallelism, enabling kernels to directly enqueue other kernels on the same device without host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formal memory model based on C11</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generic address space to enable easier mixing and matching between host/global/local/private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 as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 to expose warp/wavefront-like hardware features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other improvements!</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the latest news on SPIR and new OpenCL versions see: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http://www.khronos.org/opencl/</a:t>
            </a:r>
            <a:r>
              <a:rPr lang="en-US" sz="2800" b="0" strike="noStrike" spc="-1">
                <a:solidFill>
                  <a:srgbClr val="000000"/>
                </a:solidFill>
                <a:latin typeface="Trebuchet MS"/>
              </a:rPr>
              <a:t> </a:t>
            </a:r>
            <a:endParaRPr lang="en-US" sz="2800" b="0" strike="noStrike" spc="-1">
              <a:latin typeface="Arial"/>
            </a:endParaRPr>
          </a:p>
        </p:txBody>
      </p:sp>
      <p:sp>
        <p:nvSpPr>
          <p:cNvPr id="2099" name="CustomShape 3"/>
          <p:cNvSpPr/>
          <p:nvPr/>
        </p:nvSpPr>
        <p:spPr>
          <a:xfrm>
            <a:off x="4284000" y="6597360"/>
            <a:ext cx="4860720" cy="25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Resources:</a:t>
            </a:r>
            <a:br/>
            <a:r>
              <a:rPr lang="en-US" sz="4400" b="0" strike="noStrike" spc="-1">
                <a:solidFill>
                  <a:srgbClr val="000000"/>
                </a:solidFill>
                <a:latin typeface="Trebuchet MS"/>
              </a:rPr>
              <a:t>https://www.khronos.org/opencl/</a:t>
            </a:r>
            <a:endParaRPr lang="en-US" sz="4400" b="0" strike="noStrike" spc="-1">
              <a:latin typeface="Arial"/>
            </a:endParaRPr>
          </a:p>
        </p:txBody>
      </p:sp>
      <p:sp>
        <p:nvSpPr>
          <p:cNvPr id="2101" name="CustomShape 2"/>
          <p:cNvSpPr/>
          <p:nvPr/>
        </p:nvSpPr>
        <p:spPr>
          <a:xfrm>
            <a:off x="1979640" y="4221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Programming Guide</a:t>
            </a:r>
            <a:r>
              <a:rPr lang="en-US" sz="1800" b="0" strike="noStrike" spc="-1">
                <a:solidFill>
                  <a:srgbClr val="000000"/>
                </a:solidFill>
                <a:latin typeface="Trebuchet MS"/>
                <a:ea typeface="DejaVu Sans"/>
              </a:rPr>
              <a:t>: </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Aaftab Munshi, Benedict Gaster, Timothy G. Mattson and James Fung, 2011 </a:t>
            </a:r>
            <a:endParaRPr lang="en-US" sz="1800" b="0" strike="noStrike" spc="-1">
              <a:latin typeface="Arial"/>
            </a:endParaRPr>
          </a:p>
        </p:txBody>
      </p:sp>
      <p:sp>
        <p:nvSpPr>
          <p:cNvPr id="2102" name="CustomShape 3"/>
          <p:cNvSpPr/>
          <p:nvPr/>
        </p:nvSpPr>
        <p:spPr>
          <a:xfrm>
            <a:off x="1979640" y="537336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Heterogeneous Computing with OpenCL</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Benedict Gaster, Lee Howes, David R. Kaeli, Perhaad Mistry and Dana Schaa, 2011</a:t>
            </a:r>
            <a:endParaRPr lang="en-US" sz="1800" b="0" strike="noStrike" spc="-1">
              <a:latin typeface="Arial"/>
            </a:endParaRPr>
          </a:p>
        </p:txBody>
      </p:sp>
      <p:grpSp>
        <p:nvGrpSpPr>
          <p:cNvPr id="2103" name="Group 4"/>
          <p:cNvGrpSpPr/>
          <p:nvPr/>
        </p:nvGrpSpPr>
        <p:grpSpPr>
          <a:xfrm>
            <a:off x="621000" y="5301360"/>
            <a:ext cx="844560" cy="1007280"/>
            <a:chOff x="621000" y="5301360"/>
            <a:chExt cx="844560" cy="1007280"/>
          </a:xfrm>
        </p:grpSpPr>
        <p:pic>
          <p:nvPicPr>
            <p:cNvPr id="2104" name="Picture 2"/>
            <p:cNvPicPr/>
            <p:nvPr/>
          </p:nvPicPr>
          <p:blipFill>
            <a:blip r:embed="rId2"/>
            <a:stretch/>
          </p:blipFill>
          <p:spPr>
            <a:xfrm>
              <a:off x="621000" y="5301360"/>
              <a:ext cx="820440" cy="1007280"/>
            </a:xfrm>
            <a:prstGeom prst="rect">
              <a:avLst/>
            </a:prstGeom>
            <a:ln w="9360">
              <a:noFill/>
            </a:ln>
          </p:spPr>
        </p:pic>
        <p:sp>
          <p:nvSpPr>
            <p:cNvPr id="2105" name="CustomShape 5"/>
            <p:cNvSpPr/>
            <p:nvPr/>
          </p:nvSpPr>
          <p:spPr>
            <a:xfrm>
              <a:off x="1391400" y="5315040"/>
              <a:ext cx="74160" cy="8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6"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07" name="Group 7"/>
          <p:cNvGrpSpPr/>
          <p:nvPr/>
        </p:nvGrpSpPr>
        <p:grpSpPr>
          <a:xfrm>
            <a:off x="611640" y="4131360"/>
            <a:ext cx="863280" cy="1097280"/>
            <a:chOff x="611640" y="4131360"/>
            <a:chExt cx="863280" cy="1097280"/>
          </a:xfrm>
        </p:grpSpPr>
        <p:pic>
          <p:nvPicPr>
            <p:cNvPr id="2108" name="Picture 10"/>
            <p:cNvPicPr/>
            <p:nvPr/>
          </p:nvPicPr>
          <p:blipFill>
            <a:blip r:embed="rId3"/>
            <a:stretch/>
          </p:blipFill>
          <p:spPr>
            <a:xfrm>
              <a:off x="611640" y="4131360"/>
              <a:ext cx="840240" cy="1097280"/>
            </a:xfrm>
            <a:prstGeom prst="rect">
              <a:avLst/>
            </a:prstGeom>
            <a:ln w="9360">
              <a:noFill/>
            </a:ln>
          </p:spPr>
        </p:pic>
        <p:sp>
          <p:nvSpPr>
            <p:cNvPr id="2109" name="CustomShape 8"/>
            <p:cNvSpPr/>
            <p:nvPr/>
          </p:nvSpPr>
          <p:spPr>
            <a:xfrm>
              <a:off x="1405080" y="4141800"/>
              <a:ext cx="54720" cy="9756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10" name="CustomShape 9"/>
            <p:cNvSpPr/>
            <p:nvPr/>
          </p:nvSpPr>
          <p:spPr>
            <a:xfrm>
              <a:off x="1443600" y="4135320"/>
              <a:ext cx="31320" cy="13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11" name="Picture 14"/>
          <p:cNvPicPr/>
          <p:nvPr/>
        </p:nvPicPr>
        <p:blipFill>
          <a:blip r:embed="rId4"/>
          <a:stretch/>
        </p:blipFill>
        <p:spPr>
          <a:xfrm>
            <a:off x="611640" y="1700640"/>
            <a:ext cx="863280" cy="1108800"/>
          </a:xfrm>
          <a:prstGeom prst="rect">
            <a:avLst/>
          </a:prstGeom>
          <a:ln>
            <a:noFill/>
          </a:ln>
        </p:spPr>
      </p:pic>
      <p:sp>
        <p:nvSpPr>
          <p:cNvPr id="2112" name="CustomShape 10"/>
          <p:cNvSpPr/>
          <p:nvPr/>
        </p:nvSpPr>
        <p:spPr>
          <a:xfrm>
            <a:off x="1979640" y="17856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The OpenCL specification</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Surprisingly approachable for a spec!</a:t>
            </a:r>
            <a:endParaRPr lang="en-US" sz="1800" b="0" strike="noStrike" spc="-1">
              <a:latin typeface="Arial"/>
            </a:endParaRPr>
          </a:p>
          <a:p>
            <a:pPr>
              <a:lnSpc>
                <a:spcPct val="100000"/>
              </a:lnSpc>
            </a:pPr>
            <a:r>
              <a:rPr lang="en-US" sz="1800" b="0" u="sng" strike="noStrike" spc="-1">
                <a:solidFill>
                  <a:srgbClr val="0000FF"/>
                </a:solidFill>
                <a:uFillTx/>
                <a:latin typeface="Trebuchet MS"/>
                <a:ea typeface="DejaVu Sans"/>
                <a:hlinkClick r:id="rId5"/>
              </a:rPr>
              <a:t>https://www.khronos.org/registry/cl/</a:t>
            </a:r>
            <a:r>
              <a:rPr lang="en-US" sz="1800" b="0" strike="noStrike" spc="-1">
                <a:solidFill>
                  <a:srgbClr val="000000"/>
                </a:solidFill>
                <a:latin typeface="Trebuchet MS"/>
                <a:ea typeface="DejaVu Sans"/>
              </a:rPr>
              <a:t> </a:t>
            </a:r>
            <a:endParaRPr lang="en-US" sz="1800" b="0" strike="noStrike" spc="-1">
              <a:latin typeface="Arial"/>
            </a:endParaRPr>
          </a:p>
        </p:txBody>
      </p:sp>
      <p:pic>
        <p:nvPicPr>
          <p:cNvPr id="2113" name="Picture 2"/>
          <p:cNvPicPr/>
          <p:nvPr/>
        </p:nvPicPr>
        <p:blipFill>
          <a:blip r:embed="rId6"/>
          <a:stretch/>
        </p:blipFill>
        <p:spPr>
          <a:xfrm>
            <a:off x="611640" y="2925000"/>
            <a:ext cx="863280" cy="1109520"/>
          </a:xfrm>
          <a:prstGeom prst="rect">
            <a:avLst/>
          </a:prstGeom>
          <a:ln w="9360">
            <a:noFill/>
          </a:ln>
        </p:spPr>
      </p:pic>
      <p:sp>
        <p:nvSpPr>
          <p:cNvPr id="2114" name="CustomShape 11"/>
          <p:cNvSpPr/>
          <p:nvPr/>
        </p:nvSpPr>
        <p:spPr>
          <a:xfrm>
            <a:off x="1979640" y="2997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reference card</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Useful to have on your desk(top)</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Available on the same page as the spec.</a:t>
            </a:r>
            <a:endParaRPr lang="en-US" sz="1800" b="0" strike="noStrike" spc="-1">
              <a:latin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New annual OpenCL conference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http://www.iwocl.org/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Held in May each year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CFP to be announced at SC</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Forums: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Khronos' OpenCL forums are the central place to be: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http://www.khronos.org/message_boards/forumdisplay.php?f=61</a:t>
            </a:r>
            <a:r>
              <a:rPr lang="en-US" sz="2800" b="0" strike="noStrike" spc="-1">
                <a:solidFill>
                  <a:srgbClr val="000000"/>
                </a:solidFill>
                <a:latin typeface="Trebuchet MS"/>
              </a:rPr>
              <a:t> </a:t>
            </a:r>
            <a:endParaRPr lang="en-US" sz="2800" b="0" strike="noStrike" spc="-1">
              <a:latin typeface="Arial"/>
            </a:endParaRPr>
          </a:p>
          <a:p>
            <a:pPr>
              <a:lnSpc>
                <a:spcPct val="100000"/>
              </a:lnSpc>
              <a:spcBef>
                <a:spcPts val="641"/>
              </a:spcBef>
            </a:pPr>
            <a:endParaRPr lang="en-US" sz="2800" b="0" strike="noStrike" spc="-1">
              <a:latin typeface="Arial"/>
            </a:endParaRPr>
          </a:p>
        </p:txBody>
      </p:sp>
      <p:pic>
        <p:nvPicPr>
          <p:cNvPr id="2117" name="Picture 4"/>
          <p:cNvPicPr/>
          <p:nvPr/>
        </p:nvPicPr>
        <p:blipFill>
          <a:blip r:embed="rId4"/>
          <a:stretch/>
        </p:blipFill>
        <p:spPr>
          <a:xfrm>
            <a:off x="5436000" y="2133000"/>
            <a:ext cx="3006000" cy="739800"/>
          </a:xfrm>
          <a:prstGeom prst="rect">
            <a:avLst/>
          </a:prstGeom>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CLU: a library of useful C-level OpenCL utilities, such as program initialization, CL kernel code compilation and calling kernels with their arguments (bit like GLUT!):</a:t>
            </a:r>
            <a:r>
              <a:rPr lang="en-US" sz="3200" b="0" u="sng" strike="noStrike" spc="-1">
                <a:solidFill>
                  <a:srgbClr val="0000FF"/>
                </a:solidFill>
                <a:uFillTx/>
                <a:latin typeface="Trebuchet MS"/>
                <a:hlinkClick r:id="rId2"/>
              </a:rPr>
              <a:t>https://github.com/Computing-Language-Utility/CLU</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clMath: an open source BLAS / FFT library originally developed by AMD</a:t>
            </a:r>
            <a:r>
              <a:rPr lang="en-US" sz="3200" b="0" u="sng" strike="noStrike" spc="-1">
                <a:solidFill>
                  <a:srgbClr val="0000FF"/>
                </a:solidFill>
                <a:uFillTx/>
                <a:latin typeface="Trebuchet MS"/>
                <a:hlinkClick r:id="rId3"/>
              </a:rPr>
              <a:t>https://github.com/clMathLibraries/clBLAS and </a:t>
            </a:r>
            <a:r>
              <a:rPr lang="en-US" sz="3200" b="0" u="sng" strike="noStrike" spc="-1">
                <a:solidFill>
                  <a:srgbClr val="0000FF"/>
                </a:solidFill>
                <a:uFillTx/>
                <a:latin typeface="Trebuchet MS"/>
                <a:hlinkClick r:id="rId4"/>
              </a:rPr>
              <a:t>https://github.com/clMathLibraries/clFFT</a:t>
            </a:r>
            <a:endParaRPr lang="en-US" sz="3200" b="0" strike="noStrike" spc="-1">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Versions of opencl</a:t>
            </a:r>
            <a:endParaRPr lang="en-US" sz="4000" b="0" strike="noStrike" spc="-1">
              <a:latin typeface="Arial"/>
            </a:endParaRPr>
          </a:p>
        </p:txBody>
      </p:sp>
      <p:sp>
        <p:nvSpPr>
          <p:cNvPr id="212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1.0</a:t>
            </a:r>
            <a:endParaRPr lang="en-US" sz="4400" b="0" strike="noStrike" spc="-1">
              <a:latin typeface="Arial"/>
            </a:endParaRPr>
          </a:p>
        </p:txBody>
      </p:sp>
      <p:sp>
        <p:nvSpPr>
          <p:cNvPr id="212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 public release, December 2008</a:t>
            </a:r>
            <a:endParaRPr lang="en-US" sz="3200" b="0" strike="noStrike" spc="-1">
              <a:latin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1.1</a:t>
            </a:r>
            <a:endParaRPr lang="en-US" sz="4400" b="0" strike="noStrike" spc="-1">
              <a:latin typeface="Arial"/>
            </a:endParaRPr>
          </a:p>
        </p:txBody>
      </p:sp>
      <p:sp>
        <p:nvSpPr>
          <p:cNvPr id="212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June 2010</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 buffers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User events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built-in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32-bit atomics become core features</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1.2</a:t>
            </a:r>
            <a:endParaRPr lang="en-US" sz="4400" b="0" strike="noStrike" spc="-1">
              <a:latin typeface="Arial"/>
            </a:endParaRPr>
          </a:p>
        </p:txBody>
      </p:sp>
      <p:sp>
        <p:nvSpPr>
          <p:cNvPr id="212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November 2011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Custom devices and built-in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Device partitioning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Support separate compilation and linking of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Greater support for OpenCL libraries</a:t>
            </a:r>
            <a:endParaRPr lang="en-US" sz="2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的起源</a:t>
            </a:r>
            <a:endParaRPr lang="en-US" sz="3600" b="0" strike="noStrike" spc="-1">
              <a:latin typeface="Arial"/>
            </a:endParaRPr>
          </a:p>
        </p:txBody>
      </p:sp>
      <p:sp>
        <p:nvSpPr>
          <p:cNvPr id="500" name="CustomShape 2"/>
          <p:cNvSpPr/>
          <p:nvPr/>
        </p:nvSpPr>
        <p:spPr>
          <a:xfrm>
            <a:off x="-36360" y="108288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AMD</a:t>
            </a:r>
            <a:endParaRPr lang="en-US" sz="2000" b="0" strike="noStrike" spc="-1">
              <a:latin typeface="Arial"/>
            </a:endParaRPr>
          </a:p>
        </p:txBody>
      </p:sp>
      <p:sp>
        <p:nvSpPr>
          <p:cNvPr id="501" name="CustomShape 3"/>
          <p:cNvSpPr/>
          <p:nvPr/>
        </p:nvSpPr>
        <p:spPr>
          <a:xfrm>
            <a:off x="-36360" y="1685880"/>
            <a:ext cx="8632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ATI</a:t>
            </a:r>
            <a:endParaRPr lang="en-US" sz="2000" b="0" strike="noStrike" spc="-1">
              <a:latin typeface="Arial"/>
            </a:endParaRPr>
          </a:p>
        </p:txBody>
      </p:sp>
      <p:sp>
        <p:nvSpPr>
          <p:cNvPr id="502" name="CustomShape 4"/>
          <p:cNvSpPr/>
          <p:nvPr/>
        </p:nvSpPr>
        <p:spPr>
          <a:xfrm>
            <a:off x="-36360" y="2946240"/>
            <a:ext cx="1151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1F497D"/>
                </a:solidFill>
                <a:latin typeface="Trebuchet MS"/>
                <a:ea typeface="DejaVu Sans"/>
              </a:rPr>
              <a:t>NVIDIA</a:t>
            </a:r>
            <a:endParaRPr lang="en-US" sz="1600" b="0" strike="noStrike" spc="-1">
              <a:latin typeface="Arial"/>
            </a:endParaRPr>
          </a:p>
        </p:txBody>
      </p:sp>
      <p:sp>
        <p:nvSpPr>
          <p:cNvPr id="503" name="CustomShape 5"/>
          <p:cNvSpPr/>
          <p:nvPr/>
        </p:nvSpPr>
        <p:spPr>
          <a:xfrm>
            <a:off x="-36360" y="452880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Intel</a:t>
            </a:r>
            <a:endParaRPr lang="en-US" sz="2000" b="0" strike="noStrike" spc="-1">
              <a:latin typeface="Arial"/>
            </a:endParaRPr>
          </a:p>
        </p:txBody>
      </p:sp>
      <p:sp>
        <p:nvSpPr>
          <p:cNvPr id="504" name="CustomShape 6"/>
          <p:cNvSpPr/>
          <p:nvPr/>
        </p:nvSpPr>
        <p:spPr>
          <a:xfrm>
            <a:off x="-36360" y="587736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Apple</a:t>
            </a:r>
            <a:endParaRPr lang="en-US" sz="2000" b="0" strike="noStrike" spc="-1">
              <a:latin typeface="Arial"/>
            </a:endParaRPr>
          </a:p>
        </p:txBody>
      </p:sp>
      <p:sp>
        <p:nvSpPr>
          <p:cNvPr id="505" name="CustomShape 7"/>
          <p:cNvSpPr/>
          <p:nvPr/>
        </p:nvSpPr>
        <p:spPr>
          <a:xfrm>
            <a:off x="1341000" y="1224000"/>
            <a:ext cx="187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latin typeface="Trebuchet MS"/>
                <a:ea typeface="DejaVu Sans"/>
              </a:rPr>
              <a:t>两家公司合并后需要对产品的通用支持</a:t>
            </a:r>
            <a:endParaRPr lang="en-US" sz="1500" b="0" strike="noStrike" spc="-1">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8201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1500" b="0" strike="noStrike" spc="-1" dirty="0">
                <a:latin typeface="Arial"/>
              </a:rPr>
              <a:t>GPU </a:t>
            </a:r>
            <a:r>
              <a:rPr lang="zh-CN" altLang="en-US" sz="1500" b="0" strike="noStrike" spc="-1" dirty="0">
                <a:latin typeface="Arial"/>
              </a:rPr>
              <a:t>厂商想要抢占</a:t>
            </a:r>
            <a:r>
              <a:rPr lang="en-US" altLang="zh-CN" sz="1500" b="0" strike="noStrike" spc="-1" dirty="0">
                <a:latin typeface="Arial"/>
              </a:rPr>
              <a:t>CPU </a:t>
            </a:r>
            <a:r>
              <a:rPr lang="zh-CN" altLang="en-US" sz="1500" b="0" strike="noStrike" spc="-1" dirty="0">
                <a:latin typeface="Arial"/>
              </a:rPr>
              <a:t>市场</a:t>
            </a:r>
            <a:endParaRPr lang="en-US" sz="1500" b="0" strike="noStrike" spc="-1" dirty="0">
              <a:latin typeface="Arial"/>
            </a:endParaRPr>
          </a:p>
        </p:txBody>
      </p:sp>
      <p:sp>
        <p:nvSpPr>
          <p:cNvPr id="509" name="Line 11"/>
          <p:cNvSpPr/>
          <p:nvPr/>
        </p:nvSpPr>
        <p:spPr>
          <a:xfrm>
            <a:off x="826920" y="3177360"/>
            <a:ext cx="48492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strike="noStrike" spc="-1" dirty="0">
                <a:solidFill>
                  <a:srgbClr val="000000"/>
                </a:solidFill>
                <a:latin typeface="Trebuchet MS"/>
                <a:ea typeface="DejaVu Sans"/>
              </a:rPr>
              <a:t>CPU </a:t>
            </a:r>
            <a:r>
              <a:rPr lang="zh-CN" altLang="en-US" sz="1500" strike="noStrike" spc="-1" dirty="0">
                <a:solidFill>
                  <a:srgbClr val="000000"/>
                </a:solidFill>
                <a:latin typeface="Trebuchet MS"/>
                <a:ea typeface="DejaVu Sans"/>
              </a:rPr>
              <a:t>厂商想要抢占 </a:t>
            </a:r>
            <a:r>
              <a:rPr lang="en-US" altLang="zh-CN" sz="1500" strike="noStrike" spc="-1" dirty="0">
                <a:solidFill>
                  <a:srgbClr val="000000"/>
                </a:solidFill>
                <a:latin typeface="Trebuchet MS"/>
                <a:ea typeface="DejaVu Sans"/>
              </a:rPr>
              <a:t>GPU </a:t>
            </a:r>
            <a:r>
              <a:rPr lang="zh-CN" altLang="en-US" sz="1500" strike="noStrike" spc="-1" dirty="0">
                <a:solidFill>
                  <a:srgbClr val="000000"/>
                </a:solidFill>
                <a:latin typeface="Trebuchet MS"/>
                <a:ea typeface="DejaVu Sans"/>
              </a:rPr>
              <a:t>市场</a:t>
            </a:r>
            <a:endParaRPr lang="en-US" sz="1500" strike="noStrike" spc="-1" dirty="0">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19364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500" b="0" strike="noStrike" spc="-1" dirty="0">
                <a:solidFill>
                  <a:srgbClr val="000000"/>
                </a:solidFill>
                <a:latin typeface="Trebuchet MS"/>
                <a:ea typeface="DejaVu Sans"/>
              </a:rPr>
              <a:t>厌倦了对不同的众核设备和 </a:t>
            </a:r>
            <a:r>
              <a:rPr lang="en-US" altLang="zh-CN" sz="1500" b="0" strike="noStrike" spc="-1" dirty="0">
                <a:solidFill>
                  <a:srgbClr val="000000"/>
                </a:solidFill>
                <a:latin typeface="Trebuchet MS"/>
                <a:ea typeface="DejaVu Sans"/>
              </a:rPr>
              <a:t>GPU </a:t>
            </a:r>
            <a:r>
              <a:rPr lang="zh-CN" altLang="en-US" sz="1500" b="0" strike="noStrike" spc="-1" dirty="0">
                <a:solidFill>
                  <a:srgbClr val="000000"/>
                </a:solidFill>
                <a:latin typeface="Trebuchet MS"/>
                <a:ea typeface="DejaVu Sans"/>
              </a:rPr>
              <a:t>等重复开发，推动厂商们标准化</a:t>
            </a:r>
            <a:endParaRPr lang="en-US" sz="1500" b="0" strike="noStrike" spc="-1" dirty="0">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1" strike="noStrike" spc="-1" dirty="0">
                <a:solidFill>
                  <a:srgbClr val="C0504D"/>
                </a:solidFill>
                <a:latin typeface="Trebuchet MS"/>
                <a:ea typeface="DejaVu Sans"/>
              </a:rPr>
              <a:t>写一个草稿，</a:t>
            </a:r>
            <a:r>
              <a:rPr lang="zh-CN" altLang="en-US" sz="1600" b="1" spc="-1" dirty="0">
                <a:solidFill>
                  <a:srgbClr val="C0504D"/>
                </a:solidFill>
                <a:latin typeface="Trebuchet MS"/>
                <a:ea typeface="DejaVu Sans"/>
              </a:rPr>
              <a:t>稻草人（</a:t>
            </a:r>
            <a:r>
              <a:rPr lang="en-US" altLang="zh-CN" sz="1600" b="1" spc="-1" dirty="0">
                <a:solidFill>
                  <a:srgbClr val="C0504D"/>
                </a:solidFill>
                <a:latin typeface="Trebuchet MS"/>
              </a:rPr>
              <a:t>straw man</a:t>
            </a:r>
            <a:r>
              <a:rPr lang="zh-CN" altLang="en-US" sz="1600" b="1" spc="-1" dirty="0">
                <a:solidFill>
                  <a:srgbClr val="C0504D"/>
                </a:solidFill>
                <a:latin typeface="Trebuchet MS"/>
                <a:ea typeface="DejaVu Sans"/>
              </a:rPr>
              <a:t>）</a:t>
            </a:r>
            <a:r>
              <a:rPr lang="en-US" sz="1600" b="1" strike="noStrike" spc="-1" dirty="0">
                <a:solidFill>
                  <a:srgbClr val="C0504D"/>
                </a:solidFill>
                <a:latin typeface="Trebuchet MS"/>
                <a:ea typeface="DejaVu Sans"/>
              </a:rPr>
              <a:t>API</a:t>
            </a:r>
            <a:endParaRPr lang="en-US" sz="1600" b="0" strike="noStrike" spc="-1" dirty="0">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err="1">
                <a:solidFill>
                  <a:srgbClr val="C0504D"/>
                </a:solidFill>
                <a:latin typeface="Trebuchet MS"/>
                <a:ea typeface="DejaVu Sans"/>
              </a:rPr>
              <a:t>Khronos</a:t>
            </a:r>
            <a:r>
              <a:rPr lang="en-US" sz="1600" b="1" strike="noStrike" spc="-1" dirty="0">
                <a:solidFill>
                  <a:srgbClr val="C0504D"/>
                </a:solidFill>
                <a:latin typeface="Trebuchet MS"/>
                <a:ea typeface="DejaVu Sans"/>
              </a:rPr>
              <a:t> </a:t>
            </a:r>
            <a:r>
              <a:rPr lang="zh-CN" altLang="en-US" sz="1600" b="1" strike="noStrike" spc="-1" dirty="0">
                <a:solidFill>
                  <a:srgbClr val="C0504D"/>
                </a:solidFill>
                <a:latin typeface="Trebuchet MS"/>
                <a:ea typeface="DejaVu Sans"/>
              </a:rPr>
              <a:t>计算组织成立</a:t>
            </a:r>
            <a:endParaRPr lang="en-US" sz="1600" b="0" strike="noStrike" spc="-1" dirty="0">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ARM</a:t>
            </a:r>
            <a:endParaRPr lang="en-US" sz="1600" b="0" strike="noStrike" spc="-1">
              <a:latin typeface="Arial"/>
            </a:endParaRPr>
          </a:p>
        </p:txBody>
      </p:sp>
      <p:sp>
        <p:nvSpPr>
          <p:cNvPr id="522" name="CustomShape 24"/>
          <p:cNvSpPr/>
          <p:nvPr/>
        </p:nvSpPr>
        <p:spPr>
          <a:xfrm>
            <a:off x="7608240" y="110772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Nokia</a:t>
            </a:r>
            <a:endParaRPr lang="en-US" sz="1600" b="0" strike="noStrike" spc="-1">
              <a:latin typeface="Arial"/>
            </a:endParaRPr>
          </a:p>
        </p:txBody>
      </p:sp>
      <p:sp>
        <p:nvSpPr>
          <p:cNvPr id="523" name="CustomShape 25"/>
          <p:cNvSpPr/>
          <p:nvPr/>
        </p:nvSpPr>
        <p:spPr>
          <a:xfrm>
            <a:off x="7608240" y="1474560"/>
            <a:ext cx="1078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IBM</a:t>
            </a:r>
            <a:endParaRPr lang="en-US" sz="1600" b="0" strike="noStrike" spc="-1">
              <a:latin typeface="Arial"/>
            </a:endParaRPr>
          </a:p>
        </p:txBody>
      </p:sp>
      <p:sp>
        <p:nvSpPr>
          <p:cNvPr id="524" name="CustomShape 26"/>
          <p:cNvSpPr/>
          <p:nvPr/>
        </p:nvSpPr>
        <p:spPr>
          <a:xfrm>
            <a:off x="7608240" y="184140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Sony</a:t>
            </a:r>
            <a:endParaRPr lang="en-US" sz="1600" b="0" strike="noStrike" spc="-1">
              <a:latin typeface="Arial"/>
            </a:endParaRPr>
          </a:p>
        </p:txBody>
      </p:sp>
      <p:sp>
        <p:nvSpPr>
          <p:cNvPr id="525" name="CustomShape 27"/>
          <p:cNvSpPr/>
          <p:nvPr/>
        </p:nvSpPr>
        <p:spPr>
          <a:xfrm>
            <a:off x="7608240" y="2208240"/>
            <a:ext cx="19929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Qualcomm</a:t>
            </a:r>
            <a:endParaRPr lang="en-US" sz="1600" b="0" strike="noStrike" spc="-1">
              <a:latin typeface="Arial"/>
            </a:endParaRPr>
          </a:p>
        </p:txBody>
      </p:sp>
      <p:sp>
        <p:nvSpPr>
          <p:cNvPr id="526" name="CustomShape 28"/>
          <p:cNvSpPr/>
          <p:nvPr/>
        </p:nvSpPr>
        <p:spPr>
          <a:xfrm>
            <a:off x="7608240" y="2565000"/>
            <a:ext cx="18237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Imagination</a:t>
            </a:r>
            <a:endParaRPr lang="en-US" sz="1600" b="0" strike="noStrike" spc="-1">
              <a:latin typeface="Arial"/>
            </a:endParaRPr>
          </a:p>
        </p:txBody>
      </p:sp>
      <p:sp>
        <p:nvSpPr>
          <p:cNvPr id="527" name="CustomShape 29"/>
          <p:cNvSpPr/>
          <p:nvPr/>
        </p:nvSpPr>
        <p:spPr>
          <a:xfrm>
            <a:off x="7608240" y="2941920"/>
            <a:ext cx="59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TI</a:t>
            </a:r>
            <a:endParaRPr lang="en-US" sz="1600" b="0" strike="noStrike" spc="-1">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type="triangle" w="med" len="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 many more</a:t>
            </a:r>
            <a:endParaRPr lang="en-US" sz="1600" b="0" strike="noStrike" spc="-1">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p:cNvPicPr/>
          <p:nvPr/>
        </p:nvPicPr>
        <p:blipFill>
          <a:blip r:embed="rId2"/>
          <a:stretch/>
        </p:blipFill>
        <p:spPr>
          <a:xfrm>
            <a:off x="6576840" y="4990320"/>
            <a:ext cx="1726560" cy="1193760"/>
          </a:xfrm>
          <a:prstGeom prst="rect">
            <a:avLst/>
          </a:prstGeom>
          <a:ln w="9360">
            <a:noFill/>
          </a:ln>
        </p:spPr>
      </p:pic>
      <p:sp>
        <p:nvSpPr>
          <p:cNvPr id="44" name="CustomShape 4">
            <a:extLst>
              <a:ext uri="{FF2B5EF4-FFF2-40B4-BE49-F238E27FC236}">
                <a16:creationId xmlns:a16="http://schemas.microsoft.com/office/drawing/2014/main" id="{49DF4D05-9455-4052-AA69-D9AD2DC968BE}"/>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2.0</a:t>
            </a:r>
            <a:endParaRPr lang="en-US" sz="4400" b="0" strike="noStrike" spc="-1">
              <a:latin typeface="Arial"/>
            </a:endParaRPr>
          </a:p>
        </p:txBody>
      </p:sp>
      <p:sp>
        <p:nvSpPr>
          <p:cNvPr id="21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in November 2013</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(SVM)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parallelism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reductions/broadcasts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"generic" address space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C11 atomics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image support</a:t>
            </a:r>
            <a:endParaRPr lang="en-US" sz="2800" b="0" strike="noStrike" spc="-1">
              <a:latin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Vector operations within kernels</a:t>
            </a:r>
            <a:endParaRPr lang="en-US" sz="4000" b="0" strike="noStrike" spc="-1">
              <a:latin typeface="Arial"/>
            </a:endParaRPr>
          </a:p>
        </p:txBody>
      </p:sp>
      <p:sp>
        <p:nvSpPr>
          <p:cNvPr id="213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A</a:t>
            </a:r>
            <a:endParaRPr lang="en-US" sz="2000" b="0" strike="noStrike" spc="-1">
              <a:latin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Before we continue...</a:t>
            </a:r>
            <a:endParaRPr lang="en-US" sz="4400" b="0" strike="noStrike" spc="-1">
              <a:latin typeface="Arial"/>
            </a:endParaRPr>
          </a:p>
        </p:txBody>
      </p:sp>
      <p:sp>
        <p:nvSpPr>
          <p:cNvPr id="21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device compilers are good at auto-vectorising your code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Adjacent work-items may be packed to produce vectorized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using vector operations the compiler may not optimize as sucessfully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a:t>
            </a:r>
            <a:r>
              <a:rPr lang="en-US" sz="3200" b="1" i="1" u="sng" strike="noStrike" spc="-1">
                <a:solidFill>
                  <a:srgbClr val="FF0000"/>
                </a:solidFill>
                <a:uFillTx/>
                <a:latin typeface="Trebuchet MS"/>
              </a:rPr>
              <a:t>think twice</a:t>
            </a:r>
            <a:r>
              <a:rPr lang="en-US" sz="3200" b="0" strike="noStrike" spc="-1">
                <a:solidFill>
                  <a:srgbClr val="FF0000"/>
                </a:solidFill>
                <a:latin typeface="Trebuchet MS"/>
              </a:rPr>
              <a:t> </a:t>
            </a:r>
            <a:r>
              <a:rPr lang="en-US" sz="3200" b="0" strike="noStrike" spc="-1">
                <a:solidFill>
                  <a:srgbClr val="000000"/>
                </a:solidFill>
                <a:latin typeface="Trebuchet MS"/>
              </a:rPr>
              <a:t>before you explicitly vectorize your OpenCL kernels, you might end up hurting performance!</a:t>
            </a:r>
            <a:endParaRPr lang="en-US" sz="3200" b="0" strike="noStrike" spc="-1">
              <a:latin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35" name="CustomShape 2"/>
          <p:cNvSpPr/>
          <p:nvPr/>
        </p:nvSpPr>
        <p:spPr>
          <a:xfrm>
            <a:off x="107640" y="836640"/>
            <a:ext cx="892836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Modern microprocessors include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Functional units that carry out operations on blocks of numbers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x86 CPUs have over the years introduced MMX, SSE, and AVX instruction sets …</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characterized in part by their widths (e.g. SSE operates on 128 bits at a time, AVX 256 bits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gain full performance from these processors it is important to exploit these vector units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Compilers can sometimes automatically exploit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Experience over the years has shown, however, that you all too often have to code vector operations by hand.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using 128 bit wide SSE: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36" name="CustomShape 3"/>
          <p:cNvSpPr/>
          <p:nvPr/>
        </p:nvSpPr>
        <p:spPr>
          <a:xfrm>
            <a:off x="82440" y="5315040"/>
            <a:ext cx="9060840" cy="133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#include "xmmintrin.h "     // vector intrinsics from gcc for SSE (128 bit wide)</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__m128 ramp = _mm_setr_ps(0.5, 1.5, 2.5, 3.5);   </a:t>
            </a:r>
            <a:r>
              <a:rPr lang="en-US" sz="1200" b="1" strike="noStrike" spc="-1">
                <a:solidFill>
                  <a:srgbClr val="000000"/>
                </a:solidFill>
                <a:latin typeface="Courier New Bold"/>
                <a:ea typeface="DejaVu Sans"/>
              </a:rPr>
              <a:t>// pack 4 floats into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vstep = _mm_load1_ps(&amp;step);              </a:t>
            </a:r>
            <a:r>
              <a:rPr lang="en-US" sz="1200" b="1" strike="noStrike" spc="-1">
                <a:solidFill>
                  <a:srgbClr val="000000"/>
                </a:solidFill>
                <a:latin typeface="Courier New Bold"/>
                <a:ea typeface="DejaVu Sans"/>
              </a:rPr>
              <a:t>// pack step into a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xvec; = _mm_mul_ps(ramp,vstep);           </a:t>
            </a:r>
            <a:r>
              <a:rPr lang="en-US" sz="1200" b="1" strike="noStrike" spc="-1">
                <a:solidFill>
                  <a:srgbClr val="000000"/>
                </a:solidFill>
                <a:latin typeface="Courier New Bold"/>
                <a:ea typeface="DejaVu Sans"/>
              </a:rPr>
              <a:t>// multiple corresponding 32 bit</a:t>
            </a:r>
            <a:endParaRPr lang="en-US" sz="1200" b="0" strike="noStrike" spc="-1">
              <a:latin typeface="Arial"/>
            </a:endParaRPr>
          </a:p>
          <a:p>
            <a:pPr>
              <a:lnSpc>
                <a:spcPct val="100000"/>
              </a:lnSpc>
            </a:pPr>
            <a:r>
              <a:rPr lang="en-US" sz="1200" b="1" strike="noStrike" spc="-1">
                <a:solidFill>
                  <a:srgbClr val="000000"/>
                </a:solidFill>
                <a:latin typeface="Courier New Bold"/>
                <a:ea typeface="DejaVu Sans"/>
              </a:rPr>
              <a:t>                                                         //  floats and assign to xvec</a:t>
            </a:r>
            <a:endParaRPr lang="en-US" sz="1200" b="0" strike="noStrike" spc="-1">
              <a:latin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intrinsics challenges</a:t>
            </a:r>
            <a:endParaRPr lang="en-US" sz="4400" b="0" strike="noStrike" spc="-1">
              <a:latin typeface="Arial"/>
            </a:endParaRPr>
          </a:p>
        </p:txBody>
      </p:sp>
      <p:sp>
        <p:nvSpPr>
          <p:cNvPr id="2138" name="CustomShape 2"/>
          <p:cNvSpPr/>
          <p:nvPr/>
        </p:nvSpPr>
        <p:spPr>
          <a:xfrm>
            <a:off x="107640" y="1412640"/>
            <a:ext cx="8856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Requires an assembly code style of programming: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Load into registers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Operate with register operands to produce values in another vector register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Non portable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Change vector instruction set (even from the same vendor) and code must be re-written. Compilers might treat them differently too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Consequences: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Very few programmers are willing to code with intrinsics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only exploit vector instructions that the compiler can automatically generate – which can be hit or miss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grossly under exploit available performance.</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39" name="CustomShape 3"/>
          <p:cNvSpPr/>
          <p:nvPr/>
        </p:nvSpPr>
        <p:spPr>
          <a:xfrm>
            <a:off x="1403640" y="5805360"/>
            <a:ext cx="655200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Solution: a  high level portable vector instruction set … which is precisely what OpenCL provides. </a:t>
            </a: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Types</a:t>
            </a:r>
            <a:endParaRPr lang="en-US" sz="4400" b="0" strike="noStrike" spc="-1">
              <a:latin typeface="Arial"/>
            </a:endParaRPr>
          </a:p>
        </p:txBody>
      </p:sp>
      <p:sp>
        <p:nvSpPr>
          <p:cNvPr id="214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C kernel programming language provides a set of vector instructions: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portable between different vector instruction sets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These instructions support vector lengths of 2, 4, 8, and 16 … for example: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Bold"/>
              </a:rPr>
              <a:t>char2, ushort4, int8, float16, double2</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Properties of these types include: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Endian safe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Aligned at vector length</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Vector operations (elementwise) and built-in functions</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42" name="CustomShape 3"/>
          <p:cNvSpPr/>
          <p:nvPr/>
        </p:nvSpPr>
        <p:spPr>
          <a:xfrm>
            <a:off x="4356000" y="6003000"/>
            <a:ext cx="4382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Remember, double (and hence vectors of double) are optional in OpenCL v1.1</a:t>
            </a:r>
            <a:endParaRPr lang="en-US" sz="1800" b="0" strike="noStrike" spc="-1">
              <a:latin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44" name="CustomShape 2"/>
          <p:cNvSpPr/>
          <p:nvPr/>
        </p:nvSpPr>
        <p:spPr>
          <a:xfrm>
            <a:off x="457200" y="95220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Vector literal</a:t>
            </a:r>
            <a:endParaRPr lang="en-US" sz="3200" b="0" strike="noStrike" spc="-1">
              <a:latin typeface="Arial"/>
            </a:endParaRPr>
          </a:p>
        </p:txBody>
      </p:sp>
      <p:sp>
        <p:nvSpPr>
          <p:cNvPr id="2145" name="CustomShape 3"/>
          <p:cNvSpPr/>
          <p:nvPr/>
        </p:nvSpPr>
        <p:spPr>
          <a:xfrm>
            <a:off x="467280" y="2925000"/>
            <a:ext cx="504000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components</a:t>
            </a:r>
            <a:endParaRPr lang="en-US" sz="3200" b="0" strike="noStrike" spc="-1">
              <a:latin typeface="Arial"/>
            </a:endParaRPr>
          </a:p>
        </p:txBody>
      </p:sp>
      <p:sp>
        <p:nvSpPr>
          <p:cNvPr id="2146" name="CustomShape 4"/>
          <p:cNvSpPr/>
          <p:nvPr/>
        </p:nvSpPr>
        <p:spPr>
          <a:xfrm>
            <a:off x="457200" y="491256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ops</a:t>
            </a:r>
            <a:endParaRPr lang="en-US" sz="3200" b="0" strike="noStrike" spc="-1">
              <a:latin typeface="Arial"/>
            </a:endParaRPr>
          </a:p>
        </p:txBody>
      </p:sp>
      <p:sp>
        <p:nvSpPr>
          <p:cNvPr id="2147" name="CustomShape 5"/>
          <p:cNvSpPr/>
          <p:nvPr/>
        </p:nvSpPr>
        <p:spPr>
          <a:xfrm>
            <a:off x="782640" y="1686240"/>
            <a:ext cx="2104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vi0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-7;</a:t>
            </a:r>
            <a:endParaRPr lang="en-US" sz="1400" b="0" strike="noStrike" spc="-1">
              <a:latin typeface="Arial"/>
            </a:endParaRPr>
          </a:p>
        </p:txBody>
      </p:sp>
      <p:sp>
        <p:nvSpPr>
          <p:cNvPr id="2148" name="CustomShape 6"/>
          <p:cNvSpPr/>
          <p:nvPr/>
        </p:nvSpPr>
        <p:spPr>
          <a:xfrm>
            <a:off x="898560" y="2396880"/>
            <a:ext cx="2950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vi1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(0, 1, 2, 3);</a:t>
            </a:r>
            <a:endParaRPr lang="en-US" sz="1400" b="0" strike="noStrike" spc="-1">
              <a:latin typeface="Arial"/>
            </a:endParaRPr>
          </a:p>
        </p:txBody>
      </p:sp>
      <p:sp>
        <p:nvSpPr>
          <p:cNvPr id="2149" name="CustomShape 7"/>
          <p:cNvSpPr/>
          <p:nvPr/>
        </p:nvSpPr>
        <p:spPr>
          <a:xfrm>
            <a:off x="749520" y="3652920"/>
            <a:ext cx="16315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vi0.lo = vi1.hi;</a:t>
            </a:r>
            <a:endParaRPr lang="en-US" sz="1400" b="0" strike="noStrike" spc="-1">
              <a:latin typeface="Arial"/>
            </a:endParaRPr>
          </a:p>
        </p:txBody>
      </p:sp>
      <p:sp>
        <p:nvSpPr>
          <p:cNvPr id="2150" name="CustomShape 8"/>
          <p:cNvSpPr/>
          <p:nvPr/>
        </p:nvSpPr>
        <p:spPr>
          <a:xfrm>
            <a:off x="896040" y="4300920"/>
            <a:ext cx="40323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v8 = (</a:t>
            </a: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(vi0, vi1.s01, vi1.odd);</a:t>
            </a:r>
            <a:endParaRPr lang="en-US" sz="1400" b="0" strike="noStrike" spc="-1">
              <a:latin typeface="Arial"/>
            </a:endParaRPr>
          </a:p>
        </p:txBody>
      </p:sp>
      <p:sp>
        <p:nvSpPr>
          <p:cNvPr id="2151" name="CustomShape 9"/>
          <p:cNvSpPr/>
          <p:nvPr/>
        </p:nvSpPr>
        <p:spPr>
          <a:xfrm>
            <a:off x="657720" y="5637240"/>
            <a:ext cx="12765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vi1;</a:t>
            </a:r>
            <a:endParaRPr lang="en-US" sz="1400" b="0" strike="noStrike" spc="-1">
              <a:latin typeface="Arial"/>
            </a:endParaRPr>
          </a:p>
        </p:txBody>
      </p:sp>
      <p:sp>
        <p:nvSpPr>
          <p:cNvPr id="2152" name="CustomShape 10"/>
          <p:cNvSpPr/>
          <p:nvPr/>
        </p:nvSpPr>
        <p:spPr>
          <a:xfrm>
            <a:off x="689760" y="6217560"/>
            <a:ext cx="16437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a:t>
            </a:r>
            <a:r>
              <a:rPr lang="en-US" sz="1400" b="1" strike="noStrike" spc="-1">
                <a:solidFill>
                  <a:srgbClr val="17375E"/>
                </a:solidFill>
                <a:latin typeface="Courier New Bold"/>
                <a:ea typeface="DejaVu Sans"/>
              </a:rPr>
              <a:t>abs</a:t>
            </a:r>
            <a:r>
              <a:rPr lang="en-US" sz="1400" b="1" strike="noStrike" spc="-1">
                <a:solidFill>
                  <a:srgbClr val="000000"/>
                </a:solidFill>
                <a:latin typeface="Courier New Bold"/>
                <a:ea typeface="DejaVu Sans"/>
              </a:rPr>
              <a:t>(vi0);</a:t>
            </a:r>
            <a:endParaRPr lang="en-US" sz="1400" b="0" strike="noStrike" spc="-1">
              <a:latin typeface="Arial"/>
            </a:endParaRPr>
          </a:p>
        </p:txBody>
      </p:sp>
      <p:graphicFrame>
        <p:nvGraphicFramePr>
          <p:cNvPr id="2153" name="Table 11"/>
          <p:cNvGraphicFramePr/>
          <p:nvPr/>
        </p:nvGraphicFramePr>
        <p:xfrm>
          <a:off x="4470120" y="163800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4" name="Table 12"/>
          <p:cNvGraphicFramePr/>
          <p:nvPr/>
        </p:nvGraphicFramePr>
        <p:xfrm>
          <a:off x="4932000" y="237528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5" name="Table 13"/>
          <p:cNvGraphicFramePr/>
          <p:nvPr/>
        </p:nvGraphicFramePr>
        <p:xfrm>
          <a:off x="4932000" y="3529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6" name="CustomShape 14"/>
          <p:cNvSpPr/>
          <p:nvPr/>
        </p:nvSpPr>
        <p:spPr>
          <a:xfrm flipH="1">
            <a:off x="514728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57" name="CustomShape 15"/>
          <p:cNvSpPr/>
          <p:nvPr/>
        </p:nvSpPr>
        <p:spPr>
          <a:xfrm flipH="1">
            <a:off x="554400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58" name="Table 16"/>
          <p:cNvGraphicFramePr/>
          <p:nvPr/>
        </p:nvGraphicFramePr>
        <p:xfrm>
          <a:off x="5357880" y="4291560"/>
          <a:ext cx="3461760" cy="322200"/>
        </p:xfrm>
        <a:graphic>
          <a:graphicData uri="http://schemas.openxmlformats.org/drawingml/2006/table">
            <a:tbl>
              <a:tblPr/>
              <a:tblGrid>
                <a:gridCol w="432360">
                  <a:extLst>
                    <a:ext uri="{9D8B030D-6E8A-4147-A177-3AD203B41FA5}">
                      <a16:colId xmlns:a16="http://schemas.microsoft.com/office/drawing/2014/main" val="20000"/>
                    </a:ext>
                  </a:extLst>
                </a:gridCol>
                <a:gridCol w="432360">
                  <a:extLst>
                    <a:ext uri="{9D8B030D-6E8A-4147-A177-3AD203B41FA5}">
                      <a16:colId xmlns:a16="http://schemas.microsoft.com/office/drawing/2014/main" val="20001"/>
                    </a:ext>
                  </a:extLst>
                </a:gridCol>
                <a:gridCol w="434160">
                  <a:extLst>
                    <a:ext uri="{9D8B030D-6E8A-4147-A177-3AD203B41FA5}">
                      <a16:colId xmlns:a16="http://schemas.microsoft.com/office/drawing/2014/main" val="20002"/>
                    </a:ext>
                  </a:extLst>
                </a:gridCol>
                <a:gridCol w="432360">
                  <a:extLst>
                    <a:ext uri="{9D8B030D-6E8A-4147-A177-3AD203B41FA5}">
                      <a16:colId xmlns:a16="http://schemas.microsoft.com/office/drawing/2014/main" val="20003"/>
                    </a:ext>
                  </a:extLst>
                </a:gridCol>
                <a:gridCol w="432360">
                  <a:extLst>
                    <a:ext uri="{9D8B030D-6E8A-4147-A177-3AD203B41FA5}">
                      <a16:colId xmlns:a16="http://schemas.microsoft.com/office/drawing/2014/main" val="20004"/>
                    </a:ext>
                  </a:extLst>
                </a:gridCol>
                <a:gridCol w="432360">
                  <a:extLst>
                    <a:ext uri="{9D8B030D-6E8A-4147-A177-3AD203B41FA5}">
                      <a16:colId xmlns:a16="http://schemas.microsoft.com/office/drawing/2014/main" val="20005"/>
                    </a:ext>
                  </a:extLst>
                </a:gridCol>
                <a:gridCol w="432360">
                  <a:extLst>
                    <a:ext uri="{9D8B030D-6E8A-4147-A177-3AD203B41FA5}">
                      <a16:colId xmlns:a16="http://schemas.microsoft.com/office/drawing/2014/main" val="20006"/>
                    </a:ext>
                  </a:extLst>
                </a:gridCol>
                <a:gridCol w="433800">
                  <a:extLst>
                    <a:ext uri="{9D8B030D-6E8A-4147-A177-3AD203B41FA5}">
                      <a16:colId xmlns:a16="http://schemas.microsoft.com/office/drawing/2014/main" val="20007"/>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9" name="CustomShape 17"/>
          <p:cNvSpPr/>
          <p:nvPr/>
        </p:nvSpPr>
        <p:spPr>
          <a:xfrm>
            <a:off x="55447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0" name="CustomShape 18"/>
          <p:cNvSpPr/>
          <p:nvPr/>
        </p:nvSpPr>
        <p:spPr>
          <a:xfrm>
            <a:off x="59191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1" name="CustomShape 19"/>
          <p:cNvSpPr/>
          <p:nvPr/>
        </p:nvSpPr>
        <p:spPr>
          <a:xfrm>
            <a:off x="5148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2" name="CustomShape 20"/>
          <p:cNvSpPr/>
          <p:nvPr/>
        </p:nvSpPr>
        <p:spPr>
          <a:xfrm>
            <a:off x="5616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3" name="CustomShape 21"/>
          <p:cNvSpPr/>
          <p:nvPr/>
        </p:nvSpPr>
        <p:spPr>
          <a:xfrm>
            <a:off x="605088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4" name="CustomShape 22"/>
          <p:cNvSpPr/>
          <p:nvPr/>
        </p:nvSpPr>
        <p:spPr>
          <a:xfrm>
            <a:off x="642564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5" name="CustomShape 23"/>
          <p:cNvSpPr/>
          <p:nvPr/>
        </p:nvSpPr>
        <p:spPr>
          <a:xfrm>
            <a:off x="5148000" y="2748960"/>
            <a:ext cx="219600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6" name="Table 24"/>
          <p:cNvGraphicFramePr/>
          <p:nvPr/>
        </p:nvGraphicFramePr>
        <p:xfrm>
          <a:off x="710064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7" name="CustomShape 25"/>
          <p:cNvSpPr/>
          <p:nvPr/>
        </p:nvSpPr>
        <p:spPr>
          <a:xfrm>
            <a:off x="55080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8" name="Table 26"/>
          <p:cNvGraphicFramePr/>
          <p:nvPr/>
        </p:nvGraphicFramePr>
        <p:xfrm>
          <a:off x="795636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9" name="CustomShape 27"/>
          <p:cNvSpPr/>
          <p:nvPr/>
        </p:nvSpPr>
        <p:spPr>
          <a:xfrm>
            <a:off x="5508000" y="2685600"/>
            <a:ext cx="254232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0" name="CustomShape 28"/>
          <p:cNvSpPr/>
          <p:nvPr/>
        </p:nvSpPr>
        <p:spPr>
          <a:xfrm>
            <a:off x="64044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1" name="Table 29"/>
          <p:cNvGraphicFramePr/>
          <p:nvPr/>
        </p:nvGraphicFramePr>
        <p:xfrm>
          <a:off x="5324760" y="47739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2" name="Table 30"/>
          <p:cNvGraphicFramePr/>
          <p:nvPr/>
        </p:nvGraphicFramePr>
        <p:xfrm>
          <a:off x="5324760" y="5194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3" name="Table 31"/>
          <p:cNvGraphicFramePr/>
          <p:nvPr/>
        </p:nvGraphicFramePr>
        <p:xfrm>
          <a:off x="5324760" y="5842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74" name="CustomShape 32"/>
          <p:cNvSpPr/>
          <p:nvPr/>
        </p:nvSpPr>
        <p:spPr>
          <a:xfrm>
            <a:off x="4644000" y="5383800"/>
            <a:ext cx="3013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a:t>
            </a:r>
            <a:endParaRPr lang="en-US" sz="2800" b="0" strike="noStrike" spc="-1">
              <a:latin typeface="Arial"/>
            </a:endParaRPr>
          </a:p>
        </p:txBody>
      </p:sp>
      <p:sp>
        <p:nvSpPr>
          <p:cNvPr id="2175" name="CustomShape 33"/>
          <p:cNvSpPr/>
          <p:nvPr/>
        </p:nvSpPr>
        <p:spPr>
          <a:xfrm>
            <a:off x="546804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6" name="CustomShape 34"/>
          <p:cNvSpPr/>
          <p:nvPr/>
        </p:nvSpPr>
        <p:spPr>
          <a:xfrm>
            <a:off x="591840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7" name="CustomShape 35"/>
          <p:cNvSpPr/>
          <p:nvPr/>
        </p:nvSpPr>
        <p:spPr>
          <a:xfrm>
            <a:off x="630936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8" name="CustomShape 36"/>
          <p:cNvSpPr/>
          <p:nvPr/>
        </p:nvSpPr>
        <p:spPr>
          <a:xfrm>
            <a:off x="675432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9" name="Table 37"/>
          <p:cNvGraphicFramePr/>
          <p:nvPr/>
        </p:nvGraphicFramePr>
        <p:xfrm>
          <a:off x="5310360" y="64533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80" name="CustomShape 38"/>
          <p:cNvSpPr/>
          <p:nvPr/>
        </p:nvSpPr>
        <p:spPr>
          <a:xfrm>
            <a:off x="551808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1" name="CustomShape 39"/>
          <p:cNvSpPr/>
          <p:nvPr/>
        </p:nvSpPr>
        <p:spPr>
          <a:xfrm>
            <a:off x="59684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2" name="CustomShape 40"/>
          <p:cNvSpPr/>
          <p:nvPr/>
        </p:nvSpPr>
        <p:spPr>
          <a:xfrm>
            <a:off x="63590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3" name="CustomShape 41"/>
          <p:cNvSpPr/>
          <p:nvPr/>
        </p:nvSpPr>
        <p:spPr>
          <a:xfrm>
            <a:off x="680436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14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5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15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159"/>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1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15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1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fill="hold" nodeType="clickEffect">
                                  <p:stCondLst>
                                    <p:cond delay="0"/>
                                  </p:stCondLst>
                                  <p:childTnLst>
                                    <p:set>
                                      <p:cBhvr>
                                        <p:cTn id="32" dur="1" fill="hold">
                                          <p:stCondLst>
                                            <p:cond delay="0"/>
                                          </p:stCondLst>
                                        </p:cTn>
                                        <p:tgtEl>
                                          <p:spTgt spid="2156"/>
                                        </p:tgtEl>
                                        <p:attrNameLst>
                                          <p:attrName>style.visibility</p:attrName>
                                        </p:attrNameLst>
                                      </p:cBhvr>
                                      <p:to>
                                        <p:strVal val="hidden"/>
                                      </p:to>
                                    </p:set>
                                  </p:childTnLst>
                                </p:cTn>
                              </p:par>
                              <p:par>
                                <p:cTn id="33" presetID="1" presetClass="exit" fill="hold" nodeType="withEffect">
                                  <p:stCondLst>
                                    <p:cond delay="0"/>
                                  </p:stCondLst>
                                  <p:childTnLst>
                                    <p:set>
                                      <p:cBhvr>
                                        <p:cTn id="34" dur="1" fill="hold">
                                          <p:stCondLst>
                                            <p:cond delay="0"/>
                                          </p:stCondLst>
                                        </p:cTn>
                                        <p:tgtEl>
                                          <p:spTgt spid="2159"/>
                                        </p:tgtEl>
                                        <p:attrNameLst>
                                          <p:attrName>style.visibility</p:attrName>
                                        </p:attrNameLst>
                                      </p:cBhvr>
                                      <p:to>
                                        <p:strVal val="hidden"/>
                                      </p:to>
                                    </p:set>
                                  </p:childTnLst>
                                </p:cTn>
                              </p:par>
                              <p:par>
                                <p:cTn id="35" presetID="1" presetClass="exit" fill="hold" nodeType="withEffect">
                                  <p:stCondLst>
                                    <p:cond delay="0"/>
                                  </p:stCondLst>
                                  <p:childTnLst>
                                    <p:set>
                                      <p:cBhvr>
                                        <p:cTn id="36" dur="1" fill="hold">
                                          <p:stCondLst>
                                            <p:cond delay="0"/>
                                          </p:stCondLst>
                                        </p:cTn>
                                        <p:tgtEl>
                                          <p:spTgt spid="2160"/>
                                        </p:tgtEl>
                                        <p:attrNameLst>
                                          <p:attrName>style.visibility</p:attrName>
                                        </p:attrNameLst>
                                      </p:cBhvr>
                                      <p:to>
                                        <p:strVal val="hidden"/>
                                      </p:to>
                                    </p:set>
                                  </p:childTnLst>
                                </p:cTn>
                              </p:par>
                              <p:par>
                                <p:cTn id="37" presetID="1" presetClass="exit" fill="hold" nodeType="withEffect">
                                  <p:stCondLst>
                                    <p:cond delay="0"/>
                                  </p:stCondLst>
                                  <p:childTnLst>
                                    <p:set>
                                      <p:cBhvr>
                                        <p:cTn id="38" dur="1" fill="hold">
                                          <p:stCondLst>
                                            <p:cond delay="0"/>
                                          </p:stCondLst>
                                        </p:cTn>
                                        <p:tgtEl>
                                          <p:spTgt spid="2157"/>
                                        </p:tgtEl>
                                        <p:attrNameLst>
                                          <p:attrName>style.visibility</p:attrName>
                                        </p:attrNameLst>
                                      </p:cBhvr>
                                      <p:to>
                                        <p:strVal val="hidden"/>
                                      </p:to>
                                    </p:set>
                                  </p:childTnLst>
                                </p:cTn>
                              </p:par>
                              <p:par>
                                <p:cTn id="39" presetID="1" presetClass="entr" fill="hold" nodeType="withEffect">
                                  <p:stCondLst>
                                    <p:cond delay="0"/>
                                  </p:stCondLst>
                                  <p:childTnLst>
                                    <p:set>
                                      <p:cBhvr>
                                        <p:cTn id="40" dur="1" fill="hold">
                                          <p:stCondLst>
                                            <p:cond delay="0"/>
                                          </p:stCondLst>
                                        </p:cTn>
                                        <p:tgtEl>
                                          <p:spTgt spid="21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161"/>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1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1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162"/>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1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216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166"/>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1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fill="hold" nodeType="clickEffect">
                                  <p:stCondLst>
                                    <p:cond delay="0"/>
                                  </p:stCondLst>
                                  <p:childTnLst>
                                    <p:set>
                                      <p:cBhvr>
                                        <p:cTn id="64" dur="1" fill="hold">
                                          <p:stCondLst>
                                            <p:cond delay="0"/>
                                          </p:stCondLst>
                                        </p:cTn>
                                        <p:tgtEl>
                                          <p:spTgt spid="2169"/>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170"/>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21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fill="hold" nodeType="clickEffect">
                                  <p:stCondLst>
                                    <p:cond delay="0"/>
                                  </p:stCondLst>
                                  <p:childTnLst>
                                    <p:set>
                                      <p:cBhvr>
                                        <p:cTn id="72" dur="1" fill="hold">
                                          <p:stCondLst>
                                            <p:cond delay="0"/>
                                          </p:stCondLst>
                                        </p:cTn>
                                        <p:tgtEl>
                                          <p:spTgt spid="21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21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fill="hold" nodeType="clickEffect">
                                  <p:stCondLst>
                                    <p:cond delay="0"/>
                                  </p:stCondLst>
                                  <p:childTnLst>
                                    <p:set>
                                      <p:cBhvr>
                                        <p:cTn id="80" dur="1" fill="hold">
                                          <p:stCondLst>
                                            <p:cond delay="0"/>
                                          </p:stCondLst>
                                        </p:cTn>
                                        <p:tgtEl>
                                          <p:spTgt spid="21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fill="hold" nodeType="clickEffect">
                                  <p:stCondLst>
                                    <p:cond delay="0"/>
                                  </p:stCondLst>
                                  <p:childTnLst>
                                    <p:set>
                                      <p:cBhvr>
                                        <p:cTn id="84" dur="1" fill="hold">
                                          <p:stCondLst>
                                            <p:cond delay="0"/>
                                          </p:stCondLst>
                                        </p:cTn>
                                        <p:tgtEl>
                                          <p:spTgt spid="2174"/>
                                        </p:tgtEl>
                                        <p:attrNameLst>
                                          <p:attrName>style.visibility</p:attrName>
                                        </p:attrNameLst>
                                      </p:cBhvr>
                                      <p:to>
                                        <p:strVal val="visible"/>
                                      </p:to>
                                    </p:set>
                                  </p:childTnLst>
                                </p:cTn>
                              </p:par>
                              <p:par>
                                <p:cTn id="85" presetID="10" presetClass="entr" fill="hold" nodeType="withEffect">
                                  <p:stCondLst>
                                    <p:cond delay="900"/>
                                  </p:stCondLst>
                                  <p:childTnLst>
                                    <p:set>
                                      <p:cBhvr>
                                        <p:cTn id="86" dur="1" fill="hold">
                                          <p:stCondLst>
                                            <p:cond delay="0"/>
                                          </p:stCondLst>
                                        </p:cTn>
                                        <p:tgtEl>
                                          <p:spTgt spid="2173"/>
                                        </p:tgtEl>
                                        <p:attrNameLst>
                                          <p:attrName>style.visibility</p:attrName>
                                        </p:attrNameLst>
                                      </p:cBhvr>
                                      <p:to>
                                        <p:strVal val="visible"/>
                                      </p:to>
                                    </p:set>
                                    <p:animEffect transition="in" filter="fade">
                                      <p:cBhvr additive="repl">
                                        <p:cTn id="87" dur="500"/>
                                        <p:tgtEl>
                                          <p:spTgt spid="2173"/>
                                        </p:tgtEl>
                                      </p:cBhvr>
                                    </p:animEffect>
                                  </p:childTnLst>
                                </p:cTn>
                              </p:par>
                              <p:par>
                                <p:cTn id="88" presetID="10" presetClass="entr" fill="hold" nodeType="withEffect">
                                  <p:stCondLst>
                                    <p:cond delay="200"/>
                                  </p:stCondLst>
                                  <p:childTnLst>
                                    <p:set>
                                      <p:cBhvr>
                                        <p:cTn id="89" dur="1" fill="hold">
                                          <p:stCondLst>
                                            <p:cond delay="0"/>
                                          </p:stCondLst>
                                        </p:cTn>
                                        <p:tgtEl>
                                          <p:spTgt spid="2175"/>
                                        </p:tgtEl>
                                        <p:attrNameLst>
                                          <p:attrName>style.visibility</p:attrName>
                                        </p:attrNameLst>
                                      </p:cBhvr>
                                      <p:to>
                                        <p:strVal val="visible"/>
                                      </p:to>
                                    </p:set>
                                    <p:animEffect transition="in" filter="fade">
                                      <p:cBhvr additive="repl">
                                        <p:cTn id="90" dur="500"/>
                                        <p:tgtEl>
                                          <p:spTgt spid="2175"/>
                                        </p:tgtEl>
                                      </p:cBhvr>
                                    </p:animEffect>
                                  </p:childTnLst>
                                </p:cTn>
                              </p:par>
                              <p:par>
                                <p:cTn id="91" presetID="10" presetClass="entr" fill="hold" nodeType="withEffect">
                                  <p:stCondLst>
                                    <p:cond delay="200"/>
                                  </p:stCondLst>
                                  <p:childTnLst>
                                    <p:set>
                                      <p:cBhvr>
                                        <p:cTn id="92" dur="1" fill="hold">
                                          <p:stCondLst>
                                            <p:cond delay="0"/>
                                          </p:stCondLst>
                                        </p:cTn>
                                        <p:tgtEl>
                                          <p:spTgt spid="2176"/>
                                        </p:tgtEl>
                                        <p:attrNameLst>
                                          <p:attrName>style.visibility</p:attrName>
                                        </p:attrNameLst>
                                      </p:cBhvr>
                                      <p:to>
                                        <p:strVal val="visible"/>
                                      </p:to>
                                    </p:set>
                                    <p:animEffect transition="in" filter="fade">
                                      <p:cBhvr additive="repl">
                                        <p:cTn id="93" dur="500"/>
                                        <p:tgtEl>
                                          <p:spTgt spid="2176"/>
                                        </p:tgtEl>
                                      </p:cBhvr>
                                    </p:animEffect>
                                  </p:childTnLst>
                                </p:cTn>
                              </p:par>
                              <p:par>
                                <p:cTn id="94" presetID="10" presetClass="entr" fill="hold" nodeType="withEffect">
                                  <p:stCondLst>
                                    <p:cond delay="200"/>
                                  </p:stCondLst>
                                  <p:childTnLst>
                                    <p:set>
                                      <p:cBhvr>
                                        <p:cTn id="95" dur="1" fill="hold">
                                          <p:stCondLst>
                                            <p:cond delay="0"/>
                                          </p:stCondLst>
                                        </p:cTn>
                                        <p:tgtEl>
                                          <p:spTgt spid="2177"/>
                                        </p:tgtEl>
                                        <p:attrNameLst>
                                          <p:attrName>style.visibility</p:attrName>
                                        </p:attrNameLst>
                                      </p:cBhvr>
                                      <p:to>
                                        <p:strVal val="visible"/>
                                      </p:to>
                                    </p:set>
                                    <p:animEffect transition="in" filter="fade">
                                      <p:cBhvr additive="repl">
                                        <p:cTn id="96" dur="500"/>
                                        <p:tgtEl>
                                          <p:spTgt spid="2177"/>
                                        </p:tgtEl>
                                      </p:cBhvr>
                                    </p:animEffect>
                                  </p:childTnLst>
                                </p:cTn>
                              </p:par>
                              <p:par>
                                <p:cTn id="97" presetID="10" presetClass="entr" fill="hold" nodeType="withEffect">
                                  <p:stCondLst>
                                    <p:cond delay="200"/>
                                  </p:stCondLst>
                                  <p:childTnLst>
                                    <p:set>
                                      <p:cBhvr>
                                        <p:cTn id="98" dur="1" fill="hold">
                                          <p:stCondLst>
                                            <p:cond delay="0"/>
                                          </p:stCondLst>
                                        </p:cTn>
                                        <p:tgtEl>
                                          <p:spTgt spid="2178"/>
                                        </p:tgtEl>
                                        <p:attrNameLst>
                                          <p:attrName>style.visibility</p:attrName>
                                        </p:attrNameLst>
                                      </p:cBhvr>
                                      <p:to>
                                        <p:strVal val="visible"/>
                                      </p:to>
                                    </p:set>
                                    <p:animEffect transition="in" filter="fade">
                                      <p:cBhvr additive="repl">
                                        <p:cTn id="99" dur="500"/>
                                        <p:tgtEl>
                                          <p:spTgt spid="217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nodeType="clickEffect">
                                  <p:stCondLst>
                                    <p:cond delay="200"/>
                                  </p:stCondLst>
                                  <p:childTnLst>
                                    <p:set>
                                      <p:cBhvr>
                                        <p:cTn id="103" dur="1" fill="hold">
                                          <p:stCondLst>
                                            <p:cond delay="0"/>
                                          </p:stCondLst>
                                        </p:cTn>
                                        <p:tgtEl>
                                          <p:spTgt spid="2180"/>
                                        </p:tgtEl>
                                        <p:attrNameLst>
                                          <p:attrName>style.visibility</p:attrName>
                                        </p:attrNameLst>
                                      </p:cBhvr>
                                      <p:to>
                                        <p:strVal val="visible"/>
                                      </p:to>
                                    </p:set>
                                    <p:animEffect transition="in" filter="fade">
                                      <p:cBhvr additive="repl">
                                        <p:cTn id="104" dur="500"/>
                                        <p:tgtEl>
                                          <p:spTgt spid="2180"/>
                                        </p:tgtEl>
                                      </p:cBhvr>
                                    </p:animEffect>
                                  </p:childTnLst>
                                </p:cTn>
                              </p:par>
                              <p:par>
                                <p:cTn id="105" presetID="10" presetClass="entr" fill="hold" nodeType="withEffect">
                                  <p:stCondLst>
                                    <p:cond delay="200"/>
                                  </p:stCondLst>
                                  <p:childTnLst>
                                    <p:set>
                                      <p:cBhvr>
                                        <p:cTn id="106" dur="1" fill="hold">
                                          <p:stCondLst>
                                            <p:cond delay="0"/>
                                          </p:stCondLst>
                                        </p:cTn>
                                        <p:tgtEl>
                                          <p:spTgt spid="2181"/>
                                        </p:tgtEl>
                                        <p:attrNameLst>
                                          <p:attrName>style.visibility</p:attrName>
                                        </p:attrNameLst>
                                      </p:cBhvr>
                                      <p:to>
                                        <p:strVal val="visible"/>
                                      </p:to>
                                    </p:set>
                                    <p:animEffect transition="in" filter="fade">
                                      <p:cBhvr additive="repl">
                                        <p:cTn id="107" dur="500"/>
                                        <p:tgtEl>
                                          <p:spTgt spid="2181"/>
                                        </p:tgtEl>
                                      </p:cBhvr>
                                    </p:animEffect>
                                  </p:childTnLst>
                                </p:cTn>
                              </p:par>
                              <p:par>
                                <p:cTn id="108" presetID="10" presetClass="entr" fill="hold" nodeType="withEffect">
                                  <p:stCondLst>
                                    <p:cond delay="200"/>
                                  </p:stCondLst>
                                  <p:childTnLst>
                                    <p:set>
                                      <p:cBhvr>
                                        <p:cTn id="109" dur="1" fill="hold">
                                          <p:stCondLst>
                                            <p:cond delay="0"/>
                                          </p:stCondLst>
                                        </p:cTn>
                                        <p:tgtEl>
                                          <p:spTgt spid="2182"/>
                                        </p:tgtEl>
                                        <p:attrNameLst>
                                          <p:attrName>style.visibility</p:attrName>
                                        </p:attrNameLst>
                                      </p:cBhvr>
                                      <p:to>
                                        <p:strVal val="visible"/>
                                      </p:to>
                                    </p:set>
                                    <p:animEffect transition="in" filter="fade">
                                      <p:cBhvr additive="repl">
                                        <p:cTn id="110" dur="500"/>
                                        <p:tgtEl>
                                          <p:spTgt spid="2182"/>
                                        </p:tgtEl>
                                      </p:cBhvr>
                                    </p:animEffect>
                                  </p:childTnLst>
                                </p:cTn>
                              </p:par>
                              <p:par>
                                <p:cTn id="111" presetID="10" presetClass="entr" fill="hold" nodeType="withEffect">
                                  <p:stCondLst>
                                    <p:cond delay="200"/>
                                  </p:stCondLst>
                                  <p:childTnLst>
                                    <p:set>
                                      <p:cBhvr>
                                        <p:cTn id="112" dur="1" fill="hold">
                                          <p:stCondLst>
                                            <p:cond delay="0"/>
                                          </p:stCondLst>
                                        </p:cTn>
                                        <p:tgtEl>
                                          <p:spTgt spid="2183"/>
                                        </p:tgtEl>
                                        <p:attrNameLst>
                                          <p:attrName>style.visibility</p:attrName>
                                        </p:attrNameLst>
                                      </p:cBhvr>
                                      <p:to>
                                        <p:strVal val="visible"/>
                                      </p:to>
                                    </p:set>
                                    <p:animEffect transition="in" filter="fade">
                                      <p:cBhvr additive="repl">
                                        <p:cTn id="113" dur="500"/>
                                        <p:tgtEl>
                                          <p:spTgt spid="2183"/>
                                        </p:tgtEl>
                                      </p:cBhvr>
                                    </p:animEffect>
                                  </p:childTnLst>
                                </p:cTn>
                              </p:par>
                              <p:par>
                                <p:cTn id="114" presetID="10" presetClass="entr" fill="hold" nodeType="withEffect">
                                  <p:stCondLst>
                                    <p:cond delay="900"/>
                                  </p:stCondLst>
                                  <p:childTnLst>
                                    <p:set>
                                      <p:cBhvr>
                                        <p:cTn id="115" dur="1" fill="hold">
                                          <p:stCondLst>
                                            <p:cond delay="0"/>
                                          </p:stCondLst>
                                        </p:cTn>
                                        <p:tgtEl>
                                          <p:spTgt spid="2179"/>
                                        </p:tgtEl>
                                        <p:attrNameLst>
                                          <p:attrName>style.visibility</p:attrName>
                                        </p:attrNameLst>
                                      </p:cBhvr>
                                      <p:to>
                                        <p:strVal val="visible"/>
                                      </p:to>
                                    </p:set>
                                    <p:animEffect transition="in" filter="fade">
                                      <p:cBhvr additive="repl">
                                        <p:cTn id="116" dur="500"/>
                                        <p:tgtEl>
                                          <p:spTgt spid="2179"/>
                                        </p:tgtEl>
                                      </p:cBhvr>
                                    </p:animEffect>
                                  </p:childTnLst>
                                </p:cTn>
                              </p:par>
                              <p:par>
                                <p:cTn id="117" presetID="1" presetClass="entr" fill="hold" nodeType="withEffect">
                                  <p:stCondLst>
                                    <p:cond delay="0"/>
                                  </p:stCondLst>
                                  <p:childTnLst>
                                    <p:set>
                                      <p:cBhvr>
                                        <p:cTn id="118" dur="1" fill="hold">
                                          <p:stCondLst>
                                            <p:cond delay="0"/>
                                          </p:stCondLst>
                                        </p:cTn>
                                        <p:tgtEl>
                                          <p:spTgt spid="2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vector operations</a:t>
            </a:r>
            <a:endParaRPr lang="en-US" sz="4400" b="0" strike="noStrike" spc="-1">
              <a:latin typeface="Arial"/>
            </a:endParaRPr>
          </a:p>
        </p:txBody>
      </p:sp>
      <p:sp>
        <p:nvSpPr>
          <p:cNvPr id="2185" name="CustomShape 2"/>
          <p:cNvSpPr/>
          <p:nvPr/>
        </p:nvSpPr>
        <p:spPr>
          <a:xfrm>
            <a:off x="107640" y="1196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convert a scalar loop into a vector loop using the following steps: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the width of your vector instruction set and your problem, choose the number of values you can pack into a vector register (the width):  </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E.g. for a 128 bit wide SSE instruction set and float data (32 bit), you can pack four values (128 bits =4*32 bits) into a vector register</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Unroll the loop to match your width (in our example, 4)</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Set up the loop preamble and postscript. For example, if the number of loop iterations doesn’t evenly divide the width, you’ll need to cover the extra iterations in a loop postscript or pad your vectors in a preamble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Replace instructions in the body of the loop with their vector instruction counter parts</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instructions example</a:t>
            </a:r>
            <a:endParaRPr lang="en-US" sz="4400" b="0" strike="noStrike" spc="-1">
              <a:latin typeface="Arial"/>
            </a:endParaRPr>
          </a:p>
        </p:txBody>
      </p:sp>
      <p:sp>
        <p:nvSpPr>
          <p:cNvPr id="2187" name="CustomShape 2"/>
          <p:cNvSpPr/>
          <p:nvPr/>
        </p:nvSpPr>
        <p:spPr>
          <a:xfrm>
            <a:off x="179640" y="908640"/>
            <a:ext cx="8784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Scalar loop:</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for</a:t>
            </a:r>
            <a:r>
              <a:rPr lang="en-US" sz="2800" b="1" strike="noStrike" spc="-1">
                <a:solidFill>
                  <a:srgbClr val="000000"/>
                </a:solidFill>
                <a:latin typeface="Courier New Bold"/>
              </a:rPr>
              <a:t> (i = 0; i &lt; 34; i++) x[i] = y[i] * y[i];</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Width for a 128-bit SSE is 128/32=4</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Unroll the loop, then add postscript and premable as needed:</a:t>
            </a:r>
            <a:endParaRPr lang="en-US" sz="3200" b="0" strike="noStrike" spc="-1">
              <a:latin typeface="Arial"/>
            </a:endParaRPr>
          </a:p>
          <a:p>
            <a:pPr marL="457200">
              <a:lnSpc>
                <a:spcPct val="100000"/>
              </a:lnSpc>
              <a:spcBef>
                <a:spcPts val="459"/>
              </a:spcBef>
            </a:pPr>
            <a:r>
              <a:rPr lang="en-US" sz="2300" b="1" strike="noStrike" spc="-1">
                <a:solidFill>
                  <a:srgbClr val="000000"/>
                </a:solidFill>
                <a:latin typeface="Courier New Bold"/>
              </a:rPr>
              <a:t>NLP = 34+2; x[34]=x[35]=y[34]=y[35]=0.0f // preamble to zero pad</a:t>
            </a:r>
            <a:endParaRPr lang="en-US" sz="2300" b="0" strike="noStrike" spc="-1">
              <a:latin typeface="Arial"/>
            </a:endParaRPr>
          </a:p>
          <a:p>
            <a:pPr marL="457200">
              <a:lnSpc>
                <a:spcPct val="100000"/>
              </a:lnSpc>
              <a:spcBef>
                <a:spcPts val="459"/>
              </a:spcBef>
            </a:pPr>
            <a:r>
              <a:rPr lang="en-US" sz="2300" b="1" strike="noStrike" spc="-1">
                <a:solidFill>
                  <a:srgbClr val="4F81BD"/>
                </a:solidFill>
                <a:latin typeface="Courier New Bold"/>
              </a:rPr>
              <a:t>for</a:t>
            </a:r>
            <a:r>
              <a:rPr lang="en-US" sz="2300" b="1" strike="noStrike" spc="-1">
                <a:solidFill>
                  <a:srgbClr val="000000"/>
                </a:solidFill>
                <a:latin typeface="Courier New Bold"/>
              </a:rPr>
              <a:t> (i = 0; i &lt; NLP; i = i + 4) {</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 = y[i] * y[i];  x[i+1] = y[i+1] * y[i*1];</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x[i+2] = y[i+2] * y[i*2];  x[i+3] = y[i+3] * y[i*3];</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a:t>
            </a: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Replace unrolled loop with associated vector instructions: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float4 </a:t>
            </a:r>
            <a:r>
              <a:rPr lang="en-US" sz="2600" b="1" strike="noStrike" spc="-1">
                <a:solidFill>
                  <a:srgbClr val="000000"/>
                </a:solidFill>
                <a:latin typeface="Courier New Bold"/>
              </a:rPr>
              <a:t>x4[DIM], y4[DIM];</a:t>
            </a:r>
            <a:endParaRPr lang="en-US" sz="2600" b="0" strike="noStrike" spc="-1">
              <a:latin typeface="Arial"/>
            </a:endParaRPr>
          </a:p>
          <a:p>
            <a:pPr>
              <a:lnSpc>
                <a:spcPct val="100000"/>
              </a:lnSpc>
              <a:spcBef>
                <a:spcPts val="459"/>
              </a:spcBef>
            </a:pPr>
            <a:r>
              <a:rPr lang="en-US" sz="2300" b="1" strike="noStrike" spc="-1">
                <a:solidFill>
                  <a:srgbClr val="000000"/>
                </a:solidFill>
                <a:latin typeface="Courier New Bold"/>
              </a:rPr>
              <a:t>// DIM set to hold 34 values extended to multiple of 4 (36)</a:t>
            </a:r>
            <a:endParaRPr lang="en-US" sz="2300" b="0" strike="noStrike" spc="-1">
              <a:latin typeface="Arial"/>
            </a:endParaRPr>
          </a:p>
          <a:p>
            <a:pPr>
              <a:lnSpc>
                <a:spcPct val="100000"/>
              </a:lnSpc>
              <a:spcBef>
                <a:spcPts val="519"/>
              </a:spcBef>
            </a:pPr>
            <a:r>
              <a:rPr lang="en-US" sz="2600" b="1" strike="noStrike" spc="-1">
                <a:solidFill>
                  <a:srgbClr val="9BBB59"/>
                </a:solidFill>
                <a:latin typeface="Courier New Bold"/>
              </a:rPr>
              <a:t>float4</a:t>
            </a:r>
            <a:r>
              <a:rPr lang="en-US" sz="2600" b="1" strike="noStrike" spc="-1">
                <a:solidFill>
                  <a:srgbClr val="000000"/>
                </a:solidFill>
                <a:latin typeface="Courier New Bold"/>
              </a:rPr>
              <a:t> zero = {0.0f, 0.0f, 0.0f, 0.0f};</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NLP = 34 % 4 + 1; // 9 values (as 34 isn’t a multiple of 4)</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x4[NLP-1] = 0.0f; y4[NLP-1] = 0.0f; // zero pad arrays</a:t>
            </a:r>
            <a:endParaRPr lang="en-US" sz="2600" b="0" strike="noStrike" spc="-1">
              <a:latin typeface="Arial"/>
            </a:endParaRPr>
          </a:p>
          <a:p>
            <a:pPr>
              <a:lnSpc>
                <a:spcPct val="100000"/>
              </a:lnSpc>
              <a:spcBef>
                <a:spcPts val="519"/>
              </a:spcBef>
            </a:pPr>
            <a:endParaRPr lang="en-US" sz="2600" b="0" strike="noStrike" spc="-1">
              <a:latin typeface="Arial"/>
            </a:endParaRPr>
          </a:p>
          <a:p>
            <a:pPr>
              <a:lnSpc>
                <a:spcPct val="100000"/>
              </a:lnSpc>
              <a:spcBef>
                <a:spcPts val="519"/>
              </a:spcBef>
            </a:pPr>
            <a:r>
              <a:rPr lang="en-US" sz="2600" b="1" strike="noStrike" spc="-1">
                <a:solidFill>
                  <a:srgbClr val="C0504D"/>
                </a:solidFill>
                <a:latin typeface="Courier New Bold"/>
              </a:rPr>
              <a:t>for</a:t>
            </a:r>
            <a:r>
              <a:rPr lang="en-US" sz="2600" b="1" strike="noStrike" spc="-1">
                <a:solidFill>
                  <a:srgbClr val="000000"/>
                </a:solidFill>
                <a:latin typeface="Courier New Bold"/>
              </a:rPr>
              <a:t> (i = 0; i &lt; NLP; i++)</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x4[i] = y4[i] * y4[i]; // actual vector operations</a:t>
            </a:r>
            <a:endParaRPr lang="en-US" sz="2600" b="0" strike="noStrike" spc="-1">
              <a:latin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A: The vectorized Pi program</a:t>
            </a:r>
            <a:endParaRPr lang="en-US" sz="3600" b="0" strike="noStrike" spc="-1">
              <a:latin typeface="Arial"/>
            </a:endParaRPr>
          </a:p>
        </p:txBody>
      </p:sp>
      <p:sp>
        <p:nvSpPr>
          <p:cNvPr id="2189" name="CustomShape 2"/>
          <p:cNvSpPr/>
          <p:nvPr/>
        </p:nvSpPr>
        <p:spPr>
          <a:xfrm>
            <a:off x="179640" y="1199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understand the vector instructions in the kernel programming language</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Start with your best Pi program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Unroll the loops 4 times.  Verify that the program still works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Use vector instructions in the body of the loop </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Output result plus an estimate of the error in the result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Report the runtime and compare vectorized and scalar versions  of the program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You could try running this on the CPU as well as the GPU…</a:t>
            </a:r>
            <a:endParaRPr lang="en-US" sz="2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err="1">
                <a:solidFill>
                  <a:srgbClr val="000000"/>
                </a:solidFill>
                <a:latin typeface="Trebuchet MS"/>
              </a:rPr>
              <a:t>Khronos</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组织内的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开发团队</a:t>
            </a:r>
            <a:endParaRPr lang="en-US" sz="4400" b="0" strike="noStrike" spc="-1" dirty="0">
              <a:latin typeface="Arial"/>
            </a:endParaRPr>
          </a:p>
        </p:txBody>
      </p:sp>
      <p:sp>
        <p:nvSpPr>
          <p:cNvPr id="542" name="CustomShape 2"/>
          <p:cNvSpPr/>
          <p:nvPr/>
        </p:nvSpPr>
        <p:spPr>
          <a:xfrm>
            <a:off x="251640" y="1196640"/>
            <a:ext cx="8568360" cy="261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多种厂商参与</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处理器厂商，系统设备制造商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中间件制造商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应用开发者。</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由于这些参与者的市场覆盖范围和影响力巨大，</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一发布就成了一个重要的标准。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543" name="Picture 32"/>
          <p:cNvPicPr/>
          <p:nvPr/>
        </p:nvPicPr>
        <p:blipFill>
          <a:blip r:embed="rId2"/>
          <a:stretch/>
        </p:blipFill>
        <p:spPr>
          <a:xfrm>
            <a:off x="3933720" y="5613480"/>
            <a:ext cx="847080" cy="578880"/>
          </a:xfrm>
          <a:prstGeom prst="rect">
            <a:avLst/>
          </a:prstGeom>
          <a:ln w="9360">
            <a:noFill/>
          </a:ln>
        </p:spPr>
      </p:pic>
      <p:pic>
        <p:nvPicPr>
          <p:cNvPr id="544" name="Picture 33"/>
          <p:cNvPicPr/>
          <p:nvPr/>
        </p:nvPicPr>
        <p:blipFill>
          <a:blip r:embed="rId3"/>
          <a:stretch/>
        </p:blipFill>
        <p:spPr>
          <a:xfrm>
            <a:off x="320760" y="5024520"/>
            <a:ext cx="797760" cy="426240"/>
          </a:xfrm>
          <a:prstGeom prst="rect">
            <a:avLst/>
          </a:prstGeom>
          <a:ln w="9360">
            <a:noFill/>
          </a:ln>
        </p:spPr>
      </p:pic>
      <p:pic>
        <p:nvPicPr>
          <p:cNvPr id="545" name="Picture 34"/>
          <p:cNvPicPr/>
          <p:nvPr/>
        </p:nvPicPr>
        <p:blipFill>
          <a:blip r:embed="rId4"/>
          <a:stretch/>
        </p:blipFill>
        <p:spPr>
          <a:xfrm>
            <a:off x="5829480" y="3935160"/>
            <a:ext cx="853200" cy="212040"/>
          </a:xfrm>
          <a:prstGeom prst="rect">
            <a:avLst/>
          </a:prstGeom>
          <a:ln w="9360">
            <a:noFill/>
          </a:ln>
        </p:spPr>
      </p:pic>
      <p:pic>
        <p:nvPicPr>
          <p:cNvPr id="546" name="Picture 35"/>
          <p:cNvPicPr/>
          <p:nvPr/>
        </p:nvPicPr>
        <p:blipFill>
          <a:blip r:embed="rId5"/>
          <a:stretch/>
        </p:blipFill>
        <p:spPr>
          <a:xfrm>
            <a:off x="6432480" y="5721120"/>
            <a:ext cx="1232640" cy="361080"/>
          </a:xfrm>
          <a:prstGeom prst="rect">
            <a:avLst/>
          </a:prstGeom>
          <a:ln w="9360">
            <a:noFill/>
          </a:ln>
        </p:spPr>
      </p:pic>
      <p:pic>
        <p:nvPicPr>
          <p:cNvPr id="547" name="Picture 36"/>
          <p:cNvPicPr/>
          <p:nvPr/>
        </p:nvPicPr>
        <p:blipFill>
          <a:blip r:embed="rId6"/>
          <a:stretch/>
        </p:blipFill>
        <p:spPr>
          <a:xfrm>
            <a:off x="1682640" y="4487760"/>
            <a:ext cx="1499400" cy="297720"/>
          </a:xfrm>
          <a:prstGeom prst="rect">
            <a:avLst/>
          </a:prstGeom>
          <a:ln w="9360">
            <a:noFill/>
          </a:ln>
        </p:spPr>
      </p:pic>
      <p:pic>
        <p:nvPicPr>
          <p:cNvPr id="548" name="Picture 37"/>
          <p:cNvPicPr/>
          <p:nvPr/>
        </p:nvPicPr>
        <p:blipFill>
          <a:blip r:embed="rId7"/>
          <a:stretch/>
        </p:blipFill>
        <p:spPr>
          <a:xfrm>
            <a:off x="6694560" y="4898880"/>
            <a:ext cx="1044000" cy="677160"/>
          </a:xfrm>
          <a:prstGeom prst="rect">
            <a:avLst/>
          </a:prstGeom>
          <a:ln w="9360">
            <a:noFill/>
          </a:ln>
        </p:spPr>
      </p:pic>
      <p:pic>
        <p:nvPicPr>
          <p:cNvPr id="549" name="Picture 38"/>
          <p:cNvPicPr/>
          <p:nvPr/>
        </p:nvPicPr>
        <p:blipFill>
          <a:blip r:embed="rId8"/>
          <a:stretch/>
        </p:blipFill>
        <p:spPr>
          <a:xfrm>
            <a:off x="320760" y="4486320"/>
            <a:ext cx="1151640" cy="299160"/>
          </a:xfrm>
          <a:prstGeom prst="rect">
            <a:avLst/>
          </a:prstGeom>
          <a:ln w="9360">
            <a:noFill/>
          </a:ln>
        </p:spPr>
      </p:pic>
      <p:pic>
        <p:nvPicPr>
          <p:cNvPr id="550" name="Picture 39"/>
          <p:cNvPicPr/>
          <p:nvPr/>
        </p:nvPicPr>
        <p:blipFill>
          <a:blip r:embed="rId9"/>
          <a:stretch/>
        </p:blipFill>
        <p:spPr>
          <a:xfrm>
            <a:off x="6654960" y="4459320"/>
            <a:ext cx="1018440" cy="356400"/>
          </a:xfrm>
          <a:prstGeom prst="rect">
            <a:avLst/>
          </a:prstGeom>
          <a:ln w="9360">
            <a:noFill/>
          </a:ln>
        </p:spPr>
      </p:pic>
      <p:pic>
        <p:nvPicPr>
          <p:cNvPr id="551" name="Picture 40"/>
          <p:cNvPicPr/>
          <p:nvPr/>
        </p:nvPicPr>
        <p:blipFill>
          <a:blip r:embed="rId10"/>
          <a:srcRect t="15419"/>
          <a:stretch/>
        </p:blipFill>
        <p:spPr>
          <a:xfrm>
            <a:off x="3895560" y="3867120"/>
            <a:ext cx="1523160" cy="348480"/>
          </a:xfrm>
          <a:prstGeom prst="rect">
            <a:avLst/>
          </a:prstGeom>
          <a:ln w="9360">
            <a:noFill/>
          </a:ln>
        </p:spPr>
      </p:pic>
      <p:pic>
        <p:nvPicPr>
          <p:cNvPr id="552" name="Picture 41"/>
          <p:cNvPicPr/>
          <p:nvPr/>
        </p:nvPicPr>
        <p:blipFill>
          <a:blip r:embed="rId11"/>
          <a:srcRect t="38514" b="42263"/>
          <a:stretch/>
        </p:blipFill>
        <p:spPr>
          <a:xfrm>
            <a:off x="5294160" y="5137200"/>
            <a:ext cx="1250280" cy="200880"/>
          </a:xfrm>
          <a:prstGeom prst="rect">
            <a:avLst/>
          </a:prstGeom>
          <a:ln w="9360">
            <a:noFill/>
          </a:ln>
        </p:spPr>
      </p:pic>
      <p:pic>
        <p:nvPicPr>
          <p:cNvPr id="553" name="Picture 42"/>
          <p:cNvPicPr/>
          <p:nvPr/>
        </p:nvPicPr>
        <p:blipFill>
          <a:blip r:embed="rId12"/>
          <a:srcRect l="3779" t="7647" r="5573" b="7647"/>
          <a:stretch/>
        </p:blipFill>
        <p:spPr>
          <a:xfrm>
            <a:off x="3449520" y="4998960"/>
            <a:ext cx="856440" cy="475560"/>
          </a:xfrm>
          <a:prstGeom prst="rect">
            <a:avLst/>
          </a:prstGeom>
          <a:ln w="9360">
            <a:noFill/>
          </a:ln>
        </p:spPr>
      </p:pic>
      <p:pic>
        <p:nvPicPr>
          <p:cNvPr id="554" name="Picture 43"/>
          <p:cNvPicPr/>
          <p:nvPr/>
        </p:nvPicPr>
        <p:blipFill>
          <a:blip r:embed="rId13"/>
          <a:stretch/>
        </p:blipFill>
        <p:spPr>
          <a:xfrm>
            <a:off x="3392640" y="4419360"/>
            <a:ext cx="1393200" cy="432720"/>
          </a:xfrm>
          <a:prstGeom prst="rect">
            <a:avLst/>
          </a:prstGeom>
          <a:ln w="9360">
            <a:noFill/>
          </a:ln>
        </p:spPr>
      </p:pic>
      <p:pic>
        <p:nvPicPr>
          <p:cNvPr id="555" name="Picture 44"/>
          <p:cNvPicPr/>
          <p:nvPr/>
        </p:nvPicPr>
        <p:blipFill>
          <a:blip r:embed="rId14"/>
          <a:stretch/>
        </p:blipFill>
        <p:spPr>
          <a:xfrm>
            <a:off x="1268280" y="4925880"/>
            <a:ext cx="510480" cy="624600"/>
          </a:xfrm>
          <a:prstGeom prst="rect">
            <a:avLst/>
          </a:prstGeom>
          <a:ln w="9360">
            <a:noFill/>
          </a:ln>
        </p:spPr>
      </p:pic>
      <p:pic>
        <p:nvPicPr>
          <p:cNvPr id="556" name="Picture 45"/>
          <p:cNvPicPr/>
          <p:nvPr/>
        </p:nvPicPr>
        <p:blipFill>
          <a:blip r:embed="rId15"/>
          <a:stretch/>
        </p:blipFill>
        <p:spPr>
          <a:xfrm>
            <a:off x="7889760" y="5068800"/>
            <a:ext cx="948600" cy="337320"/>
          </a:xfrm>
          <a:prstGeom prst="rect">
            <a:avLst/>
          </a:prstGeom>
          <a:ln w="9360">
            <a:noFill/>
          </a:ln>
        </p:spPr>
      </p:pic>
      <p:pic>
        <p:nvPicPr>
          <p:cNvPr id="557" name="Picture 46"/>
          <p:cNvPicPr/>
          <p:nvPr/>
        </p:nvPicPr>
        <p:blipFill>
          <a:blip r:embed="rId16"/>
          <a:stretch/>
        </p:blipFill>
        <p:spPr>
          <a:xfrm>
            <a:off x="320760" y="5656320"/>
            <a:ext cx="1713960" cy="285120"/>
          </a:xfrm>
          <a:prstGeom prst="rect">
            <a:avLst/>
          </a:prstGeom>
          <a:ln w="9360">
            <a:noFill/>
          </a:ln>
        </p:spPr>
      </p:pic>
      <p:pic>
        <p:nvPicPr>
          <p:cNvPr id="558" name="Picture 47"/>
          <p:cNvPicPr/>
          <p:nvPr/>
        </p:nvPicPr>
        <p:blipFill>
          <a:blip r:embed="rId17"/>
          <a:srcRect l="6462" t="22426" r="4840" b="25149"/>
          <a:stretch/>
        </p:blipFill>
        <p:spPr>
          <a:xfrm>
            <a:off x="2324160" y="5713200"/>
            <a:ext cx="1318320" cy="380160"/>
          </a:xfrm>
          <a:prstGeom prst="rect">
            <a:avLst/>
          </a:prstGeom>
          <a:ln w="9360">
            <a:noFill/>
          </a:ln>
        </p:spPr>
      </p:pic>
      <p:pic>
        <p:nvPicPr>
          <p:cNvPr id="559" name="Picture 48"/>
          <p:cNvPicPr/>
          <p:nvPr/>
        </p:nvPicPr>
        <p:blipFill>
          <a:blip r:embed="rId18"/>
          <a:stretch/>
        </p:blipFill>
        <p:spPr>
          <a:xfrm>
            <a:off x="7954920" y="5597280"/>
            <a:ext cx="883440" cy="610560"/>
          </a:xfrm>
          <a:prstGeom prst="rect">
            <a:avLst/>
          </a:prstGeom>
          <a:ln w="9360">
            <a:noFill/>
          </a:ln>
        </p:spPr>
      </p:pic>
      <p:pic>
        <p:nvPicPr>
          <p:cNvPr id="560" name="Picture 49"/>
          <p:cNvPicPr/>
          <p:nvPr/>
        </p:nvPicPr>
        <p:blipFill>
          <a:blip r:embed="rId19"/>
          <a:stretch/>
        </p:blipFill>
        <p:spPr>
          <a:xfrm>
            <a:off x="320760" y="3890880"/>
            <a:ext cx="990000" cy="302400"/>
          </a:xfrm>
          <a:prstGeom prst="rect">
            <a:avLst/>
          </a:prstGeom>
          <a:ln w="9360">
            <a:noFill/>
          </a:ln>
        </p:spPr>
      </p:pic>
      <p:pic>
        <p:nvPicPr>
          <p:cNvPr id="561" name="Picture 50"/>
          <p:cNvPicPr/>
          <p:nvPr/>
        </p:nvPicPr>
        <p:blipFill>
          <a:blip r:embed="rId20"/>
          <a:srcRect l="12020"/>
          <a:stretch/>
        </p:blipFill>
        <p:spPr>
          <a:xfrm>
            <a:off x="8358120" y="3852720"/>
            <a:ext cx="480240" cy="377280"/>
          </a:xfrm>
          <a:prstGeom prst="rect">
            <a:avLst/>
          </a:prstGeom>
          <a:ln w="3240">
            <a:noFill/>
          </a:ln>
        </p:spPr>
      </p:pic>
      <p:pic>
        <p:nvPicPr>
          <p:cNvPr id="562" name="Picture 52"/>
          <p:cNvPicPr/>
          <p:nvPr/>
        </p:nvPicPr>
        <p:blipFill>
          <a:blip r:embed="rId21"/>
          <a:stretch/>
        </p:blipFill>
        <p:spPr>
          <a:xfrm>
            <a:off x="4457880" y="4949640"/>
            <a:ext cx="686520" cy="575640"/>
          </a:xfrm>
          <a:prstGeom prst="rect">
            <a:avLst/>
          </a:prstGeom>
          <a:ln w="3240">
            <a:noFill/>
          </a:ln>
        </p:spPr>
      </p:pic>
      <p:pic>
        <p:nvPicPr>
          <p:cNvPr id="563" name="Picture 53"/>
          <p:cNvPicPr/>
          <p:nvPr/>
        </p:nvPicPr>
        <p:blipFill>
          <a:blip r:embed="rId22"/>
          <a:stretch/>
        </p:blipFill>
        <p:spPr>
          <a:xfrm>
            <a:off x="1719360" y="3811320"/>
            <a:ext cx="1767600" cy="461160"/>
          </a:xfrm>
          <a:prstGeom prst="rect">
            <a:avLst/>
          </a:prstGeom>
          <a:ln w="9360">
            <a:noFill/>
          </a:ln>
        </p:spPr>
      </p:pic>
      <p:pic>
        <p:nvPicPr>
          <p:cNvPr id="564" name="Picture 54"/>
          <p:cNvPicPr/>
          <p:nvPr/>
        </p:nvPicPr>
        <p:blipFill>
          <a:blip r:embed="rId23"/>
          <a:srcRect t="20278" b="26210"/>
          <a:stretch/>
        </p:blipFill>
        <p:spPr>
          <a:xfrm>
            <a:off x="7091280" y="3851280"/>
            <a:ext cx="856440" cy="381960"/>
          </a:xfrm>
          <a:prstGeom prst="rect">
            <a:avLst/>
          </a:prstGeom>
          <a:ln w="9360">
            <a:noFill/>
          </a:ln>
        </p:spPr>
      </p:pic>
      <p:pic>
        <p:nvPicPr>
          <p:cNvPr id="565" name="Picture 55"/>
          <p:cNvPicPr/>
          <p:nvPr/>
        </p:nvPicPr>
        <p:blipFill>
          <a:blip r:embed="rId24"/>
          <a:stretch/>
        </p:blipFill>
        <p:spPr>
          <a:xfrm>
            <a:off x="5694480" y="4473360"/>
            <a:ext cx="750240" cy="326160"/>
          </a:xfrm>
          <a:prstGeom prst="rect">
            <a:avLst/>
          </a:prstGeom>
          <a:ln w="9360">
            <a:noFill/>
          </a:ln>
        </p:spPr>
      </p:pic>
      <p:pic>
        <p:nvPicPr>
          <p:cNvPr id="566" name="Picture 56"/>
          <p:cNvPicPr/>
          <p:nvPr/>
        </p:nvPicPr>
        <p:blipFill>
          <a:blip r:embed="rId25"/>
          <a:stretch/>
        </p:blipFill>
        <p:spPr>
          <a:xfrm>
            <a:off x="5072040" y="5792760"/>
            <a:ext cx="1071000" cy="218520"/>
          </a:xfrm>
          <a:prstGeom prst="rect">
            <a:avLst/>
          </a:prstGeom>
          <a:ln w="9360">
            <a:noFill/>
          </a:ln>
        </p:spPr>
      </p:pic>
      <p:pic>
        <p:nvPicPr>
          <p:cNvPr id="567" name="Picture 57"/>
          <p:cNvPicPr/>
          <p:nvPr/>
        </p:nvPicPr>
        <p:blipFill>
          <a:blip r:embed="rId26"/>
          <a:stretch/>
        </p:blipFill>
        <p:spPr>
          <a:xfrm>
            <a:off x="7883640" y="4378320"/>
            <a:ext cx="937440" cy="516960"/>
          </a:xfrm>
          <a:prstGeom prst="rect">
            <a:avLst/>
          </a:prstGeom>
          <a:ln w="9360">
            <a:noFill/>
          </a:ln>
        </p:spPr>
      </p:pic>
      <p:pic>
        <p:nvPicPr>
          <p:cNvPr id="568" name="Picture 105"/>
          <p:cNvPicPr/>
          <p:nvPr/>
        </p:nvPicPr>
        <p:blipFill>
          <a:blip r:embed="rId27"/>
          <a:srcRect t="-7152" r="72929" b="-7152"/>
          <a:stretch/>
        </p:blipFill>
        <p:spPr>
          <a:xfrm>
            <a:off x="4995720" y="4406760"/>
            <a:ext cx="488160" cy="461160"/>
          </a:xfrm>
          <a:prstGeom prst="rect">
            <a:avLst/>
          </a:prstGeom>
          <a:ln w="9360">
            <a:noFill/>
          </a:ln>
        </p:spPr>
      </p:pic>
      <p:pic>
        <p:nvPicPr>
          <p:cNvPr id="569" name="Picture 32"/>
          <p:cNvPicPr/>
          <p:nvPr/>
        </p:nvPicPr>
        <p:blipFill>
          <a:blip r:embed="rId28"/>
          <a:srcRect l="831" t="14709" r="8390" b="14709"/>
          <a:stretch/>
        </p:blipFill>
        <p:spPr>
          <a:xfrm>
            <a:off x="1928880" y="5022720"/>
            <a:ext cx="1370880" cy="428040"/>
          </a:xfrm>
          <a:prstGeom prst="rect">
            <a:avLst/>
          </a:prstGeom>
          <a:ln w="9360">
            <a:noFill/>
          </a:ln>
        </p:spPr>
      </p:pic>
      <p:pic>
        <p:nvPicPr>
          <p:cNvPr id="570" name="Picture 5"/>
          <p:cNvPicPr/>
          <p:nvPr/>
        </p:nvPicPr>
        <p:blipFill>
          <a:blip r:embed="rId29"/>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The OpenCL event model</a:t>
            </a:r>
            <a:endParaRPr lang="en-US" sz="4000" b="0" strike="noStrike" spc="-1">
              <a:latin typeface="Arial"/>
            </a:endParaRPr>
          </a:p>
        </p:txBody>
      </p:sp>
      <p:sp>
        <p:nvSpPr>
          <p:cNvPr id="219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B</a:t>
            </a:r>
            <a:endParaRPr lang="en-US" sz="2000" b="0" strike="noStrike" spc="-1">
              <a:latin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Events</a:t>
            </a:r>
            <a:endParaRPr lang="en-US" sz="4400" b="0" strike="noStrike" spc="-1">
              <a:latin typeface="Arial"/>
            </a:endParaRPr>
          </a:p>
        </p:txBody>
      </p:sp>
      <p:sp>
        <p:nvSpPr>
          <p:cNvPr id="2193" name="CustomShape 2"/>
          <p:cNvSpPr/>
          <p:nvPr/>
        </p:nvSpPr>
        <p:spPr>
          <a:xfrm>
            <a:off x="179640" y="980640"/>
            <a:ext cx="8784360" cy="42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An event is an object that communicates the status of commands in OpenCL … legal values for an event:</a:t>
            </a:r>
            <a:endParaRPr lang="en-US" sz="32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CL_QUEUED</a:t>
            </a:r>
            <a:r>
              <a:rPr lang="en-US" sz="2800" b="0" strike="noStrike" spc="-1">
                <a:solidFill>
                  <a:srgbClr val="000000"/>
                </a:solidFill>
                <a:latin typeface="Trebuchet MS"/>
              </a:rPr>
              <a:t>:      command has been enqueued. </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CL_SUBMITTED</a:t>
            </a:r>
            <a:r>
              <a:rPr lang="en-US" sz="2800" b="0" strike="noStrike" spc="-1">
                <a:solidFill>
                  <a:srgbClr val="000000"/>
                </a:solidFill>
                <a:latin typeface="Trebuchet MS"/>
              </a:rPr>
              <a:t>:  command has been submitted to the </a:t>
            </a:r>
            <a:br/>
            <a:r>
              <a:rPr lang="en-US" sz="2800" b="0" strike="noStrike" spc="-1">
                <a:solidFill>
                  <a:srgbClr val="000000"/>
                </a:solidFill>
                <a:latin typeface="Trebuchet MS"/>
              </a:rPr>
              <a:t>                         compute device</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CL_RUNNING</a:t>
            </a:r>
            <a:r>
              <a:rPr lang="en-US" sz="2800" b="0" strike="noStrike" spc="-1">
                <a:solidFill>
                  <a:srgbClr val="000000"/>
                </a:solidFill>
                <a:latin typeface="Trebuchet MS"/>
              </a:rPr>
              <a:t>:    compute device is executing the command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CL_COMPLETE</a:t>
            </a:r>
            <a:r>
              <a:rPr lang="en-US" sz="2800" b="0" strike="noStrike" spc="-1">
                <a:solidFill>
                  <a:srgbClr val="000000"/>
                </a:solidFill>
                <a:latin typeface="Trebuchet MS"/>
              </a:rPr>
              <a:t>:  command has completed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ERROR_CODE</a:t>
            </a:r>
            <a:r>
              <a:rPr lang="en-US" sz="2800" b="0" strike="noStrike" spc="-1">
                <a:solidFill>
                  <a:srgbClr val="000000"/>
                </a:solidFill>
                <a:latin typeface="Trebuchet MS"/>
              </a:rPr>
              <a:t>:   a negative value indicates an error condition </a:t>
            </a:r>
            <a:br/>
            <a:r>
              <a:rPr lang="en-US" sz="2800" b="0" strike="noStrike" spc="-1">
                <a:solidFill>
                  <a:srgbClr val="000000"/>
                </a:solidFill>
                <a:latin typeface="Trebuchet MS"/>
              </a:rPr>
              <a:t>                        occurred.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Can query the value of an event from the host … for example to track the progress of a command.</a:t>
            </a:r>
            <a:endParaRPr lang="en-US" sz="3200" b="0" strike="noStrike" spc="-1">
              <a:latin typeface="Arial"/>
            </a:endParaRPr>
          </a:p>
          <a:p>
            <a:pPr>
              <a:lnSpc>
                <a:spcPct val="110000"/>
              </a:lnSpc>
              <a:spcBef>
                <a:spcPts val="641"/>
              </a:spcBef>
            </a:pPr>
            <a:endParaRPr lang="en-US" sz="3200" b="0" strike="noStrike" spc="-1">
              <a:latin typeface="Arial"/>
            </a:endParaRPr>
          </a:p>
        </p:txBody>
      </p:sp>
      <p:sp>
        <p:nvSpPr>
          <p:cNvPr id="2194" name="CustomShape 3"/>
          <p:cNvSpPr/>
          <p:nvPr/>
        </p:nvSpPr>
        <p:spPr>
          <a:xfrm>
            <a:off x="107640" y="5715360"/>
            <a:ext cx="597600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cl_int clGetEventInfo (</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cl_event event,    cl_event_info param_name,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 void *param_value,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*param_value_size_ret)</a:t>
            </a:r>
            <a:endParaRPr lang="en-US" sz="1400" b="0" strike="noStrike" spc="-1">
              <a:latin typeface="Arial"/>
            </a:endParaRPr>
          </a:p>
        </p:txBody>
      </p:sp>
      <p:sp>
        <p:nvSpPr>
          <p:cNvPr id="2195" name="CustomShape 4"/>
          <p:cNvSpPr/>
          <p:nvPr/>
        </p:nvSpPr>
        <p:spPr>
          <a:xfrm>
            <a:off x="4615560" y="4851720"/>
            <a:ext cx="4831560" cy="1156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Examples:</a:t>
            </a:r>
            <a:endParaRPr lang="en-US" sz="18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CL_EVENT_CONTEXT</a:t>
            </a:r>
            <a:endParaRPr lang="en-US" sz="1800" b="0" strike="noStrike" spc="-1">
              <a:latin typeface="Arial"/>
            </a:endParaRPr>
          </a:p>
          <a:p>
            <a:pPr marL="285840" indent="-285120">
              <a:lnSpc>
                <a:spcPct val="100000"/>
              </a:lnSpc>
              <a:buClr>
                <a:srgbClr val="4F81BD"/>
              </a:buClr>
              <a:buFont typeface="Arial"/>
              <a:buChar char="•"/>
            </a:pPr>
            <a:r>
              <a:rPr lang="en-US" sz="1600" b="0" strike="noStrike" spc="-1">
                <a:solidFill>
                  <a:srgbClr val="4F81BD"/>
                </a:solidFill>
                <a:latin typeface="Trebuchet MS"/>
                <a:ea typeface="DejaVu Sans"/>
              </a:rPr>
              <a:t>CL_EVENT_COMMAND_EXECUTION_STATUS</a:t>
            </a:r>
            <a:endParaRPr lang="en-US" sz="16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CL_EVENT_COMMAND_TYPE</a:t>
            </a:r>
            <a:endParaRPr lang="en-US" sz="1800" b="0" strike="noStrike" spc="-1">
              <a:latin typeface="Arial"/>
            </a:endParaRPr>
          </a:p>
        </p:txBody>
      </p:sp>
      <p:sp>
        <p:nvSpPr>
          <p:cNvPr id="2196" name="CustomShape 5"/>
          <p:cNvSpPr/>
          <p:nvPr/>
        </p:nvSpPr>
        <p:spPr>
          <a:xfrm flipH="1">
            <a:off x="4355280" y="5364360"/>
            <a:ext cx="503280" cy="5839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Generating and consuming events</a:t>
            </a:r>
            <a:endParaRPr lang="en-US" sz="4400" b="0" strike="noStrike" spc="-1">
              <a:latin typeface="Arial"/>
            </a:endParaRPr>
          </a:p>
        </p:txBody>
      </p:sp>
      <p:sp>
        <p:nvSpPr>
          <p:cNvPr id="2198" name="CustomShape 2"/>
          <p:cNvSpPr/>
          <p:nvPr/>
        </p:nvSpPr>
        <p:spPr>
          <a:xfrm>
            <a:off x="179640" y="1412640"/>
            <a:ext cx="8784360" cy="74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command to enqueue a kernel.  The last three arguments optionally expose events (NULL otherwise).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99" name="CustomShape 3"/>
          <p:cNvSpPr/>
          <p:nvPr/>
        </p:nvSpPr>
        <p:spPr>
          <a:xfrm>
            <a:off x="467640" y="2709000"/>
            <a:ext cx="5400000" cy="276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cl_int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9BBB59"/>
                </a:solidFill>
                <a:latin typeface="Courier New Bold"/>
                <a:ea typeface="DejaVu Sans"/>
              </a:rPr>
              <a:t>     </a:t>
            </a:r>
            <a:r>
              <a:rPr lang="en-US" sz="1600" b="1" strike="noStrike" spc="-1">
                <a:solidFill>
                  <a:srgbClr val="8064A2"/>
                </a:solidFill>
                <a:latin typeface="Courier New Bold"/>
                <a:ea typeface="DejaVu Sans"/>
              </a:rPr>
              <a:t>cl_command_queue </a:t>
            </a:r>
            <a:r>
              <a:rPr lang="en-US" sz="1600" b="1" strike="noStrike" spc="-1">
                <a:solidFill>
                  <a:srgbClr val="000000"/>
                </a:solidFill>
                <a:latin typeface="Courier New Bold"/>
                <a:ea typeface="DejaVu Sans"/>
              </a:rPr>
              <a:t>command_queue,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cl_kernel </a:t>
            </a:r>
            <a:r>
              <a:rPr lang="en-US" sz="1600" b="1" strike="noStrike" spc="-1">
                <a:solidFill>
                  <a:srgbClr val="000000"/>
                </a:solidFill>
                <a:latin typeface="Courier New Bold"/>
                <a:ea typeface="DejaVu Sans"/>
              </a:rPr>
              <a:t>kernel,</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work_dim,</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*global_work_offset,     </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*global_work_size,</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a:t>
            </a:r>
            <a:r>
              <a:rPr lang="en-US" sz="1600" b="1" strike="noStrike" spc="-1">
                <a:solidFill>
                  <a:srgbClr val="000000"/>
                </a:solidFill>
                <a:latin typeface="Courier New Bold"/>
                <a:ea typeface="DejaVu Sans"/>
              </a:rPr>
              <a:t> *local_work_size,</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num_events_in_wait_list,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C0504D"/>
                </a:solidFill>
                <a:latin typeface="Courier New Bold"/>
                <a:ea typeface="DejaVu Sans"/>
              </a:rPr>
              <a:t>const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a:t>
            </a:r>
            <a:endParaRPr lang="en-US" sz="1600" b="0" strike="noStrike" spc="-1">
              <a:latin typeface="Arial"/>
            </a:endParaRPr>
          </a:p>
          <a:p>
            <a:pPr>
              <a:lnSpc>
                <a:spcPct val="100000"/>
              </a:lnSpc>
            </a:pPr>
            <a:endParaRPr lang="en-US" sz="1600" b="0" strike="noStrike" spc="-1">
              <a:latin typeface="Arial"/>
            </a:endParaRPr>
          </a:p>
        </p:txBody>
      </p:sp>
      <p:sp>
        <p:nvSpPr>
          <p:cNvPr id="2200" name="CustomShape 4"/>
          <p:cNvSpPr/>
          <p:nvPr/>
        </p:nvSpPr>
        <p:spPr>
          <a:xfrm>
            <a:off x="467640" y="5983200"/>
            <a:ext cx="35276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an </a:t>
            </a:r>
            <a:r>
              <a:rPr lang="en-US" sz="1800" b="0" strike="noStrike" spc="-1">
                <a:solidFill>
                  <a:srgbClr val="9BBB59"/>
                </a:solidFill>
                <a:latin typeface="Trebuchet MS"/>
                <a:ea typeface="DejaVu Sans"/>
              </a:rPr>
              <a:t>event object </a:t>
            </a:r>
            <a:r>
              <a:rPr lang="en-US" sz="1800" b="0" strike="noStrike" spc="-1">
                <a:solidFill>
                  <a:srgbClr val="4F81BD"/>
                </a:solidFill>
                <a:latin typeface="Trebuchet MS"/>
                <a:ea typeface="DejaVu Sans"/>
              </a:rPr>
              <a:t>generated by this command</a:t>
            </a:r>
            <a:endParaRPr lang="en-US" sz="1800" b="0" strike="noStrike" spc="-1">
              <a:latin typeface="Arial"/>
            </a:endParaRPr>
          </a:p>
        </p:txBody>
      </p:sp>
      <p:sp>
        <p:nvSpPr>
          <p:cNvPr id="2201" name="CustomShape 5"/>
          <p:cNvSpPr/>
          <p:nvPr/>
        </p:nvSpPr>
        <p:spPr>
          <a:xfrm flipV="1">
            <a:off x="2231640" y="5228640"/>
            <a:ext cx="395280" cy="753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2" name="CustomShape 6"/>
          <p:cNvSpPr/>
          <p:nvPr/>
        </p:nvSpPr>
        <p:spPr>
          <a:xfrm>
            <a:off x="4860000" y="5229360"/>
            <a:ext cx="3527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Array of pointers to the events being waited upon </a:t>
            </a:r>
            <a:r>
              <a:rPr lang="en-US" sz="1800" b="0" strike="noStrike" spc="-1">
                <a:solidFill>
                  <a:srgbClr val="4F81BD"/>
                </a:solidFill>
                <a:latin typeface="Trebuchet MS"/>
                <a:ea typeface="DejaVu Sans"/>
              </a:rPr>
              <a:t>… Command queue and events must share a context.</a:t>
            </a:r>
            <a:endParaRPr lang="en-US" sz="1800" b="0" strike="noStrike" spc="-1">
              <a:latin typeface="Arial"/>
            </a:endParaRPr>
          </a:p>
        </p:txBody>
      </p:sp>
      <p:sp>
        <p:nvSpPr>
          <p:cNvPr id="2203" name="CustomShape 7"/>
          <p:cNvSpPr/>
          <p:nvPr/>
        </p:nvSpPr>
        <p:spPr>
          <a:xfrm flipH="1" flipV="1">
            <a:off x="5147280" y="4868280"/>
            <a:ext cx="1810080" cy="37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4" name="CustomShape 8"/>
          <p:cNvSpPr/>
          <p:nvPr/>
        </p:nvSpPr>
        <p:spPr>
          <a:xfrm>
            <a:off x="5310000" y="2923560"/>
            <a:ext cx="352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Number of events </a:t>
            </a:r>
            <a:r>
              <a:rPr lang="en-US" sz="1800" b="0" strike="noStrike" spc="-1">
                <a:solidFill>
                  <a:srgbClr val="4F81BD"/>
                </a:solidFill>
                <a:latin typeface="Trebuchet MS"/>
                <a:ea typeface="DejaVu Sans"/>
              </a:rPr>
              <a:t>this command is waiting to complete </a:t>
            </a:r>
            <a:r>
              <a:rPr lang="en-US" sz="1800" b="0" strike="noStrike" spc="-1">
                <a:solidFill>
                  <a:srgbClr val="C0504D"/>
                </a:solidFill>
                <a:latin typeface="Trebuchet MS"/>
                <a:ea typeface="DejaVu Sans"/>
              </a:rPr>
              <a:t>before</a:t>
            </a:r>
            <a:r>
              <a:rPr lang="en-US" sz="1800" b="0" strike="noStrike" spc="-1">
                <a:solidFill>
                  <a:srgbClr val="4F81BD"/>
                </a:solidFill>
                <a:latin typeface="Trebuchet MS"/>
                <a:ea typeface="DejaVu Sans"/>
              </a:rPr>
              <a:t> executing</a:t>
            </a:r>
            <a:endParaRPr lang="en-US" sz="1800" b="0" strike="noStrike" spc="-1">
              <a:latin typeface="Arial"/>
            </a:endParaRPr>
          </a:p>
        </p:txBody>
      </p:sp>
      <p:sp>
        <p:nvSpPr>
          <p:cNvPr id="2205" name="CustomShape 9"/>
          <p:cNvSpPr/>
          <p:nvPr/>
        </p:nvSpPr>
        <p:spPr>
          <a:xfrm flipH="1">
            <a:off x="5003280" y="3717000"/>
            <a:ext cx="1943640" cy="791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Event: basic event usage</a:t>
            </a:r>
            <a:endParaRPr lang="en-US" sz="4400" b="0" strike="noStrike" spc="-1">
              <a:latin typeface="Arial"/>
            </a:endParaRPr>
          </a:p>
        </p:txBody>
      </p:sp>
      <p:sp>
        <p:nvSpPr>
          <p:cNvPr id="2207" name="CustomShape 2"/>
          <p:cNvSpPr/>
          <p:nvPr/>
        </p:nvSpPr>
        <p:spPr>
          <a:xfrm>
            <a:off x="179640" y="1240200"/>
            <a:ext cx="8784360" cy="154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can be used to </a:t>
            </a:r>
            <a:r>
              <a:rPr lang="en-US" sz="3200" b="0" strike="noStrike" spc="-1">
                <a:solidFill>
                  <a:srgbClr val="4F81BD"/>
                </a:solidFill>
                <a:latin typeface="Trebuchet MS"/>
              </a:rPr>
              <a:t>impose order constraints</a:t>
            </a:r>
            <a:r>
              <a:rPr lang="en-US" sz="3200" b="0" strike="noStrike" spc="-1">
                <a:solidFill>
                  <a:srgbClr val="000000"/>
                </a:solidFill>
                <a:latin typeface="Trebuchet MS"/>
              </a:rPr>
              <a:t> on kernel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Very useful with </a:t>
            </a:r>
            <a:r>
              <a:rPr lang="en-US" sz="3200" b="0" strike="noStrike" spc="-1">
                <a:solidFill>
                  <a:srgbClr val="C0504D"/>
                </a:solidFill>
                <a:latin typeface="Trebuchet MS"/>
              </a:rPr>
              <a:t>out-of-order queues</a:t>
            </a:r>
            <a:r>
              <a:rPr lang="en-US" sz="3200" b="0" strike="noStrike" spc="-1">
                <a:solidFill>
                  <a:srgbClr val="000000"/>
                </a:solidFill>
                <a:latin typeface="Trebuchet MS"/>
              </a:rPr>
              <a:t>.</a:t>
            </a:r>
            <a:endParaRPr lang="en-US" sz="3200" b="0" strike="noStrike" spc="-1">
              <a:latin typeface="Arial"/>
            </a:endParaRPr>
          </a:p>
        </p:txBody>
      </p:sp>
      <p:sp>
        <p:nvSpPr>
          <p:cNvPr id="2208" name="CustomShape 3"/>
          <p:cNvSpPr/>
          <p:nvPr/>
        </p:nvSpPr>
        <p:spPr>
          <a:xfrm>
            <a:off x="179640" y="3189240"/>
            <a:ext cx="7200000" cy="252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cl_event</a:t>
            </a:r>
            <a:r>
              <a:rPr lang="en-US" sz="1600" b="1" strike="noStrike" spc="-1">
                <a:solidFill>
                  <a:srgbClr val="000000"/>
                </a:solidFill>
                <a:latin typeface="Courier New Bold"/>
                <a:ea typeface="DejaVu Sans"/>
              </a:rPr>
              <a:t>    k_events[2];</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kernel1,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&amp;k_events[0]);</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kernel2,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kernel3, 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2, k_events, NULL);</a:t>
            </a:r>
            <a:endParaRPr lang="en-US" sz="1600" b="0" strike="noStrike" spc="-1">
              <a:latin typeface="Arial"/>
            </a:endParaRPr>
          </a:p>
        </p:txBody>
      </p:sp>
      <p:sp>
        <p:nvSpPr>
          <p:cNvPr id="2209" name="CustomShape 4"/>
          <p:cNvSpPr/>
          <p:nvPr/>
        </p:nvSpPr>
        <p:spPr>
          <a:xfrm>
            <a:off x="7065000" y="4038480"/>
            <a:ext cx="201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Enqueue two kernels that expose events</a:t>
            </a:r>
            <a:endParaRPr lang="en-US" sz="1800" b="0" strike="noStrike" spc="-1">
              <a:latin typeface="Arial"/>
            </a:endParaRPr>
          </a:p>
        </p:txBody>
      </p:sp>
      <p:sp>
        <p:nvSpPr>
          <p:cNvPr id="2210" name="CustomShape 5"/>
          <p:cNvSpPr/>
          <p:nvPr/>
        </p:nvSpPr>
        <p:spPr>
          <a:xfrm flipH="1" flipV="1">
            <a:off x="6371640" y="4076280"/>
            <a:ext cx="691920" cy="42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1" name="CustomShape 6"/>
          <p:cNvSpPr/>
          <p:nvPr/>
        </p:nvSpPr>
        <p:spPr>
          <a:xfrm flipH="1">
            <a:off x="6443640" y="4500000"/>
            <a:ext cx="619920" cy="15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2" name="CustomShape 7"/>
          <p:cNvSpPr/>
          <p:nvPr/>
        </p:nvSpPr>
        <p:spPr>
          <a:xfrm>
            <a:off x="5731920" y="5870160"/>
            <a:ext cx="21218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to execute until two previous events complete</a:t>
            </a:r>
            <a:endParaRPr lang="en-US" sz="1800" b="0" strike="noStrike" spc="-1">
              <a:latin typeface="Arial"/>
            </a:endParaRPr>
          </a:p>
        </p:txBody>
      </p:sp>
      <p:sp>
        <p:nvSpPr>
          <p:cNvPr id="2213" name="CustomShape 8"/>
          <p:cNvSpPr/>
          <p:nvPr/>
        </p:nvSpPr>
        <p:spPr>
          <a:xfrm flipH="1" flipV="1">
            <a:off x="4355280" y="5732640"/>
            <a:ext cx="1375200" cy="597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synchronization: queues &amp; events</a:t>
            </a:r>
            <a:endParaRPr lang="en-US" sz="3600" b="0" strike="noStrike" spc="-1">
              <a:latin typeface="Arial"/>
            </a:endParaRPr>
          </a:p>
        </p:txBody>
      </p:sp>
      <p:sp>
        <p:nvSpPr>
          <p:cNvPr id="2215" name="CustomShape 2"/>
          <p:cNvSpPr/>
          <p:nvPr/>
        </p:nvSpPr>
        <p:spPr>
          <a:xfrm>
            <a:off x="107640" y="908640"/>
            <a:ext cx="8928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connect command invocations. Can be used to synchronize executions inside out-of-order queues or between queues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2 queues with 2 devices</a:t>
            </a:r>
            <a:endParaRPr lang="en-US" sz="3200" b="0" strike="noStrike" spc="-1">
              <a:latin typeface="Arial"/>
            </a:endParaRPr>
          </a:p>
        </p:txBody>
      </p:sp>
      <p:sp>
        <p:nvSpPr>
          <p:cNvPr id="2216" name="CustomShape 3"/>
          <p:cNvSpPr/>
          <p:nvPr/>
        </p:nvSpPr>
        <p:spPr>
          <a:xfrm>
            <a:off x="25164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7" name="CustomShape 4"/>
          <p:cNvSpPr/>
          <p:nvPr/>
        </p:nvSpPr>
        <p:spPr>
          <a:xfrm>
            <a:off x="25164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18" name="CustomShape 5"/>
          <p:cNvSpPr/>
          <p:nvPr/>
        </p:nvSpPr>
        <p:spPr>
          <a:xfrm>
            <a:off x="507600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9" name="CustomShape 6"/>
          <p:cNvSpPr/>
          <p:nvPr/>
        </p:nvSpPr>
        <p:spPr>
          <a:xfrm>
            <a:off x="507600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20" name="CustomShape 7"/>
          <p:cNvSpPr/>
          <p:nvPr/>
        </p:nvSpPr>
        <p:spPr>
          <a:xfrm>
            <a:off x="179640" y="651600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1" name="CustomShape 8"/>
          <p:cNvSpPr/>
          <p:nvPr/>
        </p:nvSpPr>
        <p:spPr>
          <a:xfrm>
            <a:off x="971640" y="670068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2" name="CustomShape 9"/>
          <p:cNvSpPr/>
          <p:nvPr/>
        </p:nvSpPr>
        <p:spPr>
          <a:xfrm>
            <a:off x="5079600" y="651672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3" name="CustomShape 10"/>
          <p:cNvSpPr/>
          <p:nvPr/>
        </p:nvSpPr>
        <p:spPr>
          <a:xfrm>
            <a:off x="5871600" y="670140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4" name="CustomShape 11"/>
          <p:cNvSpPr/>
          <p:nvPr/>
        </p:nvSpPr>
        <p:spPr>
          <a:xfrm>
            <a:off x="99684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25" name="CustomShape 12"/>
          <p:cNvSpPr/>
          <p:nvPr/>
        </p:nvSpPr>
        <p:spPr>
          <a:xfrm>
            <a:off x="1339920" y="412344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26" name="CustomShape 13"/>
          <p:cNvSpPr/>
          <p:nvPr/>
        </p:nvSpPr>
        <p:spPr>
          <a:xfrm>
            <a:off x="251640" y="519048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7" name="CustomShape 14"/>
          <p:cNvSpPr/>
          <p:nvPr/>
        </p:nvSpPr>
        <p:spPr>
          <a:xfrm>
            <a:off x="251640" y="342900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8" name="CustomShape 15"/>
          <p:cNvSpPr/>
          <p:nvPr/>
        </p:nvSpPr>
        <p:spPr>
          <a:xfrm>
            <a:off x="5079600" y="522936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9" name="CustomShape 16"/>
          <p:cNvSpPr/>
          <p:nvPr/>
        </p:nvSpPr>
        <p:spPr>
          <a:xfrm>
            <a:off x="5079600" y="346752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30" name="CustomShape 17"/>
          <p:cNvSpPr/>
          <p:nvPr/>
        </p:nvSpPr>
        <p:spPr>
          <a:xfrm>
            <a:off x="286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1" name="CustomShape 18"/>
          <p:cNvSpPr/>
          <p:nvPr/>
        </p:nvSpPr>
        <p:spPr>
          <a:xfrm>
            <a:off x="75564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2" name="CustomShape 19"/>
          <p:cNvSpPr/>
          <p:nvPr/>
        </p:nvSpPr>
        <p:spPr>
          <a:xfrm rot="16200000">
            <a:off x="-14148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33" name="CustomShape 20"/>
          <p:cNvSpPr/>
          <p:nvPr/>
        </p:nvSpPr>
        <p:spPr>
          <a:xfrm rot="16200000">
            <a:off x="321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34" name="CustomShape 21"/>
          <p:cNvSpPr/>
          <p:nvPr/>
        </p:nvSpPr>
        <p:spPr>
          <a:xfrm>
            <a:off x="1572840" y="1989000"/>
            <a:ext cx="23504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starts before the results from Kernel 1 are ready</a:t>
            </a:r>
            <a:endParaRPr lang="en-US" sz="1800" b="0" strike="noStrike" spc="-1">
              <a:latin typeface="Arial"/>
            </a:endParaRPr>
          </a:p>
        </p:txBody>
      </p:sp>
      <p:sp>
        <p:nvSpPr>
          <p:cNvPr id="2235" name="CustomShape 22"/>
          <p:cNvSpPr/>
          <p:nvPr/>
        </p:nvSpPr>
        <p:spPr>
          <a:xfrm>
            <a:off x="578448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36" name="CustomShape 23"/>
          <p:cNvSpPr/>
          <p:nvPr/>
        </p:nvSpPr>
        <p:spPr>
          <a:xfrm>
            <a:off x="7233840" y="407952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37" name="CustomShape 24"/>
          <p:cNvSpPr/>
          <p:nvPr/>
        </p:nvSpPr>
        <p:spPr>
          <a:xfrm>
            <a:off x="5074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8" name="CustomShape 25"/>
          <p:cNvSpPr/>
          <p:nvPr/>
        </p:nvSpPr>
        <p:spPr>
          <a:xfrm>
            <a:off x="554328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9" name="CustomShape 26"/>
          <p:cNvSpPr/>
          <p:nvPr/>
        </p:nvSpPr>
        <p:spPr>
          <a:xfrm rot="16200000">
            <a:off x="464580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40" name="CustomShape 27"/>
          <p:cNvSpPr/>
          <p:nvPr/>
        </p:nvSpPr>
        <p:spPr>
          <a:xfrm rot="16200000">
            <a:off x="5109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41" name="CustomShape 28"/>
          <p:cNvSpPr/>
          <p:nvPr/>
        </p:nvSpPr>
        <p:spPr>
          <a:xfrm>
            <a:off x="6360480" y="1989000"/>
            <a:ext cx="2350440" cy="200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waits for an event from Kernel 1 and does not start until the results are ready</a:t>
            </a:r>
            <a:endParaRPr lang="en-US" sz="1800" b="0" strike="noStrike" spc="-1">
              <a:latin typeface="Arial"/>
            </a:endParaRPr>
          </a:p>
        </p:txBody>
      </p:sp>
      <p:sp>
        <p:nvSpPr>
          <p:cNvPr id="2242" name="CustomShape 29"/>
          <p:cNvSpPr/>
          <p:nvPr/>
        </p:nvSpPr>
        <p:spPr>
          <a:xfrm flipV="1">
            <a:off x="6936480" y="3682800"/>
            <a:ext cx="360" cy="2408760"/>
          </a:xfrm>
          <a:custGeom>
            <a:avLst/>
            <a:gdLst/>
            <a:ahLst/>
            <a:cxnLst/>
            <a:rect l="l" t="t" r="r" b="b"/>
            <a:pathLst>
              <a:path w="21600" h="21600">
                <a:moveTo>
                  <a:pt x="0" y="0"/>
                </a:moveTo>
                <a:lnTo>
                  <a:pt x="21600" y="21600"/>
                </a:lnTo>
              </a:path>
            </a:pathLst>
          </a:custGeom>
          <a:noFill/>
          <a:ln w="5724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243" name="CustomShape 30"/>
          <p:cNvSpPr/>
          <p:nvPr/>
        </p:nvSpPr>
        <p:spPr>
          <a:xfrm>
            <a:off x="6936480" y="3683520"/>
            <a:ext cx="296640" cy="610920"/>
          </a:xfrm>
          <a:custGeom>
            <a:avLst/>
            <a:gdLst/>
            <a:ahLst/>
            <a:cxnLst/>
            <a:rect l="l" t="t" r="r" b="b"/>
            <a:pathLst>
              <a:path w="21600" h="21600">
                <a:moveTo>
                  <a:pt x="0" y="0"/>
                </a:moveTo>
                <a:lnTo>
                  <a:pt x="21600" y="21600"/>
                </a:lnTo>
              </a:path>
            </a:pathLst>
          </a:custGeom>
          <a:noFill/>
          <a:ln w="5724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32"/>
                                        </p:tgtEl>
                                        <p:attrNameLst>
                                          <p:attrName>style.visibility</p:attrName>
                                        </p:attrNameLst>
                                      </p:cBhvr>
                                      <p:to>
                                        <p:strVal val="visible"/>
                                      </p:to>
                                    </p:set>
                                  </p:childTnLst>
                                </p:cTn>
                              </p:par>
                              <p:par>
                                <p:cTn id="7" presetID="1" presetClass="entr" fill="hold" nodeType="withEffect">
                                  <p:stCondLst>
                                    <p:cond delay="700"/>
                                  </p:stCondLst>
                                  <p:childTnLst>
                                    <p:set>
                                      <p:cBhvr>
                                        <p:cTn id="8" dur="1" fill="hold">
                                          <p:stCondLst>
                                            <p:cond delay="0"/>
                                          </p:stCondLst>
                                        </p:cTn>
                                        <p:tgtEl>
                                          <p:spTgt spid="2233"/>
                                        </p:tgtEl>
                                        <p:attrNameLst>
                                          <p:attrName>style.visibility</p:attrName>
                                        </p:attrNameLst>
                                      </p:cBhvr>
                                      <p:to>
                                        <p:strVal val="visible"/>
                                      </p:to>
                                    </p:set>
                                  </p:childTnLst>
                                </p:cTn>
                              </p:par>
                              <p:par>
                                <p:cTn id="9" presetID="10" presetClass="entr" fill="hold" nodeType="withEffect">
                                  <p:stCondLst>
                                    <p:cond delay="800"/>
                                  </p:stCondLst>
                                  <p:childTnLst>
                                    <p:set>
                                      <p:cBhvr>
                                        <p:cTn id="10" dur="1" fill="hold">
                                          <p:stCondLst>
                                            <p:cond delay="0"/>
                                          </p:stCondLst>
                                        </p:cTn>
                                        <p:tgtEl>
                                          <p:spTgt spid="2231"/>
                                        </p:tgtEl>
                                        <p:attrNameLst>
                                          <p:attrName>style.visibility</p:attrName>
                                        </p:attrNameLst>
                                      </p:cBhvr>
                                      <p:to>
                                        <p:strVal val="visible"/>
                                      </p:to>
                                    </p:set>
                                    <p:animEffect transition="in" filter="fade">
                                      <p:cBhvr additive="repl">
                                        <p:cTn id="11" dur="500"/>
                                        <p:tgtEl>
                                          <p:spTgt spid="2231"/>
                                        </p:tgtEl>
                                      </p:cBhvr>
                                    </p:animEffect>
                                  </p:childTnLst>
                                </p:cTn>
                              </p:par>
                              <p:par>
                                <p:cTn id="12" presetID="22" presetClass="entr" presetSubtype="8" fill="hold" nodeType="withEffect">
                                  <p:stCondLst>
                                    <p:cond delay="1400"/>
                                  </p:stCondLst>
                                  <p:childTnLst>
                                    <p:set>
                                      <p:cBhvr>
                                        <p:cTn id="13" dur="1" fill="hold">
                                          <p:stCondLst>
                                            <p:cond delay="0"/>
                                          </p:stCondLst>
                                        </p:cTn>
                                        <p:tgtEl>
                                          <p:spTgt spid="2225"/>
                                        </p:tgtEl>
                                        <p:attrNameLst>
                                          <p:attrName>style.visibility</p:attrName>
                                        </p:attrNameLst>
                                      </p:cBhvr>
                                      <p:to>
                                        <p:strVal val="visible"/>
                                      </p:to>
                                    </p:set>
                                    <p:animEffect transition="in" filter="wipe(left)">
                                      <p:cBhvr additive="repl">
                                        <p:cTn id="14" dur="1000"/>
                                        <p:tgtEl>
                                          <p:spTgt spid="2225"/>
                                        </p:tgtEl>
                                      </p:cBhvr>
                                    </p:animEffect>
                                  </p:childTnLst>
                                </p:cTn>
                              </p:par>
                              <p:par>
                                <p:cTn id="15" presetID="10" presetClass="entr" fill="hold" nodeType="withEffect">
                                  <p:stCondLst>
                                    <p:cond delay="200"/>
                                  </p:stCondLst>
                                  <p:childTnLst>
                                    <p:set>
                                      <p:cBhvr>
                                        <p:cTn id="16" dur="1" fill="hold">
                                          <p:stCondLst>
                                            <p:cond delay="0"/>
                                          </p:stCondLst>
                                        </p:cTn>
                                        <p:tgtEl>
                                          <p:spTgt spid="2230"/>
                                        </p:tgtEl>
                                        <p:attrNameLst>
                                          <p:attrName>style.visibility</p:attrName>
                                        </p:attrNameLst>
                                      </p:cBhvr>
                                      <p:to>
                                        <p:strVal val="visible"/>
                                      </p:to>
                                    </p:set>
                                    <p:animEffect transition="in" filter="fade">
                                      <p:cBhvr additive="repl">
                                        <p:cTn id="17" dur="500"/>
                                        <p:tgtEl>
                                          <p:spTgt spid="2230"/>
                                        </p:tgtEl>
                                      </p:cBhvr>
                                    </p:animEffect>
                                  </p:childTnLst>
                                </p:cTn>
                              </p:par>
                              <p:par>
                                <p:cTn id="18" presetID="22" presetClass="entr" presetSubtype="8" fill="hold" nodeType="withEffect">
                                  <p:stCondLst>
                                    <p:cond delay="900"/>
                                  </p:stCondLst>
                                  <p:childTnLst>
                                    <p:set>
                                      <p:cBhvr>
                                        <p:cTn id="19" dur="1" fill="hold">
                                          <p:stCondLst>
                                            <p:cond delay="0"/>
                                          </p:stCondLst>
                                        </p:cTn>
                                        <p:tgtEl>
                                          <p:spTgt spid="2224"/>
                                        </p:tgtEl>
                                        <p:attrNameLst>
                                          <p:attrName>style.visibility</p:attrName>
                                        </p:attrNameLst>
                                      </p:cBhvr>
                                      <p:to>
                                        <p:strVal val="visible"/>
                                      </p:to>
                                    </p:set>
                                    <p:animEffect transition="in" filter="wipe(left)">
                                      <p:cBhvr additive="repl">
                                        <p:cTn id="20" dur="1000"/>
                                        <p:tgtEl>
                                          <p:spTgt spid="22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2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239"/>
                                        </p:tgtEl>
                                        <p:attrNameLst>
                                          <p:attrName>style.visibility</p:attrName>
                                        </p:attrNameLst>
                                      </p:cBhvr>
                                      <p:to>
                                        <p:strVal val="visible"/>
                                      </p:to>
                                    </p:set>
                                  </p:childTnLst>
                                </p:cTn>
                              </p:par>
                              <p:par>
                                <p:cTn id="29" presetID="1" presetClass="entr" fill="hold" nodeType="withEffect">
                                  <p:stCondLst>
                                    <p:cond delay="700"/>
                                  </p:stCondLst>
                                  <p:childTnLst>
                                    <p:set>
                                      <p:cBhvr>
                                        <p:cTn id="30" dur="1" fill="hold">
                                          <p:stCondLst>
                                            <p:cond delay="0"/>
                                          </p:stCondLst>
                                        </p:cTn>
                                        <p:tgtEl>
                                          <p:spTgt spid="2240"/>
                                        </p:tgtEl>
                                        <p:attrNameLst>
                                          <p:attrName>style.visibility</p:attrName>
                                        </p:attrNameLst>
                                      </p:cBhvr>
                                      <p:to>
                                        <p:strVal val="visible"/>
                                      </p:to>
                                    </p:set>
                                  </p:childTnLst>
                                </p:cTn>
                              </p:par>
                              <p:par>
                                <p:cTn id="31" presetID="10" presetClass="entr" fill="hold" nodeType="withEffect">
                                  <p:stCondLst>
                                    <p:cond delay="800"/>
                                  </p:stCondLst>
                                  <p:childTnLst>
                                    <p:set>
                                      <p:cBhvr>
                                        <p:cTn id="32" dur="1" fill="hold">
                                          <p:stCondLst>
                                            <p:cond delay="0"/>
                                          </p:stCondLst>
                                        </p:cTn>
                                        <p:tgtEl>
                                          <p:spTgt spid="2238"/>
                                        </p:tgtEl>
                                        <p:attrNameLst>
                                          <p:attrName>style.visibility</p:attrName>
                                        </p:attrNameLst>
                                      </p:cBhvr>
                                      <p:to>
                                        <p:strVal val="visible"/>
                                      </p:to>
                                    </p:set>
                                    <p:animEffect transition="in" filter="fade">
                                      <p:cBhvr additive="repl">
                                        <p:cTn id="33" dur="500"/>
                                        <p:tgtEl>
                                          <p:spTgt spid="2238"/>
                                        </p:tgtEl>
                                      </p:cBhvr>
                                    </p:animEffect>
                                  </p:childTnLst>
                                </p:cTn>
                              </p:par>
                              <p:par>
                                <p:cTn id="34" presetID="22" presetClass="entr" presetSubtype="8" fill="hold" nodeType="withEffect">
                                  <p:stCondLst>
                                    <p:cond delay="2000"/>
                                  </p:stCondLst>
                                  <p:childTnLst>
                                    <p:set>
                                      <p:cBhvr>
                                        <p:cTn id="35" dur="1" fill="hold">
                                          <p:stCondLst>
                                            <p:cond delay="0"/>
                                          </p:stCondLst>
                                        </p:cTn>
                                        <p:tgtEl>
                                          <p:spTgt spid="2236"/>
                                        </p:tgtEl>
                                        <p:attrNameLst>
                                          <p:attrName>style.visibility</p:attrName>
                                        </p:attrNameLst>
                                      </p:cBhvr>
                                      <p:to>
                                        <p:strVal val="visible"/>
                                      </p:to>
                                    </p:set>
                                    <p:animEffect transition="in" filter="wipe(left)">
                                      <p:cBhvr additive="repl">
                                        <p:cTn id="36" dur="1000"/>
                                        <p:tgtEl>
                                          <p:spTgt spid="2236"/>
                                        </p:tgtEl>
                                      </p:cBhvr>
                                    </p:animEffect>
                                  </p:childTnLst>
                                </p:cTn>
                              </p:par>
                              <p:par>
                                <p:cTn id="37" presetID="10" presetClass="entr" fill="hold" nodeType="withEffect">
                                  <p:stCondLst>
                                    <p:cond delay="200"/>
                                  </p:stCondLst>
                                  <p:childTnLst>
                                    <p:set>
                                      <p:cBhvr>
                                        <p:cTn id="38" dur="1" fill="hold">
                                          <p:stCondLst>
                                            <p:cond delay="0"/>
                                          </p:stCondLst>
                                        </p:cTn>
                                        <p:tgtEl>
                                          <p:spTgt spid="2237"/>
                                        </p:tgtEl>
                                        <p:attrNameLst>
                                          <p:attrName>style.visibility</p:attrName>
                                        </p:attrNameLst>
                                      </p:cBhvr>
                                      <p:to>
                                        <p:strVal val="visible"/>
                                      </p:to>
                                    </p:set>
                                    <p:animEffect transition="in" filter="fade">
                                      <p:cBhvr additive="repl">
                                        <p:cTn id="39" dur="500"/>
                                        <p:tgtEl>
                                          <p:spTgt spid="2237"/>
                                        </p:tgtEl>
                                      </p:cBhvr>
                                    </p:animEffect>
                                  </p:childTnLst>
                                </p:cTn>
                              </p:par>
                              <p:par>
                                <p:cTn id="40" presetID="22" presetClass="entr" presetSubtype="8" fill="hold" nodeType="withEffect">
                                  <p:stCondLst>
                                    <p:cond delay="900"/>
                                  </p:stCondLst>
                                  <p:childTnLst>
                                    <p:set>
                                      <p:cBhvr>
                                        <p:cTn id="41" dur="1" fill="hold">
                                          <p:stCondLst>
                                            <p:cond delay="0"/>
                                          </p:stCondLst>
                                        </p:cTn>
                                        <p:tgtEl>
                                          <p:spTgt spid="2235"/>
                                        </p:tgtEl>
                                        <p:attrNameLst>
                                          <p:attrName>style.visibility</p:attrName>
                                        </p:attrNameLst>
                                      </p:cBhvr>
                                      <p:to>
                                        <p:strVal val="visible"/>
                                      </p:to>
                                    </p:set>
                                    <p:animEffect transition="in" filter="wipe(left)">
                                      <p:cBhvr additive="repl">
                                        <p:cTn id="42" dur="1000"/>
                                        <p:tgtEl>
                                          <p:spTgt spid="2235"/>
                                        </p:tgtEl>
                                      </p:cBhvr>
                                    </p:animEffect>
                                  </p:childTnLst>
                                </p:cTn>
                              </p:par>
                              <p:par>
                                <p:cTn id="43" presetID="1" presetClass="entr" fill="hold" nodeType="withEffect">
                                  <p:stCondLst>
                                    <p:cond delay="1900"/>
                                  </p:stCondLst>
                                  <p:childTnLst>
                                    <p:set>
                                      <p:cBhvr>
                                        <p:cTn id="44" dur="1" fill="hold">
                                          <p:stCondLst>
                                            <p:cond delay="0"/>
                                          </p:stCondLst>
                                        </p:cTn>
                                        <p:tgtEl>
                                          <p:spTgt spid="2243"/>
                                        </p:tgtEl>
                                        <p:attrNameLst>
                                          <p:attrName>style.visibility</p:attrName>
                                        </p:attrNameLst>
                                      </p:cBhvr>
                                      <p:to>
                                        <p:strVal val="visible"/>
                                      </p:to>
                                    </p:set>
                                  </p:childTnLst>
                                </p:cTn>
                              </p:par>
                              <p:par>
                                <p:cTn id="45" presetID="1" presetClass="entr" fill="hold" nodeType="withEffect">
                                  <p:stCondLst>
                                    <p:cond delay="1900"/>
                                  </p:stCondLst>
                                  <p:childTnLst>
                                    <p:set>
                                      <p:cBhvr>
                                        <p:cTn id="46" dur="1" fill="hold">
                                          <p:stCondLst>
                                            <p:cond delay="0"/>
                                          </p:stCondLst>
                                        </p:cTn>
                                        <p:tgtEl>
                                          <p:spTgt spid="22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2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Why Events? Won’t a barrier do?</a:t>
            </a:r>
            <a:endParaRPr lang="en-US" sz="4400" b="0" strike="noStrike" spc="-1">
              <a:latin typeface="Arial"/>
            </a:endParaRPr>
          </a:p>
        </p:txBody>
      </p:sp>
      <p:sp>
        <p:nvSpPr>
          <p:cNvPr id="2245" name="CustomShape 2"/>
          <p:cNvSpPr/>
          <p:nvPr/>
        </p:nvSpPr>
        <p:spPr>
          <a:xfrm>
            <a:off x="-36360" y="908640"/>
            <a:ext cx="596520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A barrier defines a synchronization point … commands following a barrier wait to execute until all prior enqueued commands complete</a:t>
            </a:r>
            <a:endParaRPr lang="en-US" sz="2800" b="0" strike="noStrike" spc="-1">
              <a:latin typeface="Arial"/>
            </a:endParaRPr>
          </a:p>
          <a:p>
            <a:pPr marL="457200">
              <a:lnSpc>
                <a:spcPct val="100000"/>
              </a:lnSpc>
              <a:spcBef>
                <a:spcPts val="380"/>
              </a:spcBef>
            </a:pPr>
            <a:r>
              <a:rPr lang="en-US" sz="1900" b="1" strike="noStrike" spc="-1">
                <a:solidFill>
                  <a:srgbClr val="9BBB59"/>
                </a:solidFill>
                <a:latin typeface="Courier New Bold"/>
              </a:rPr>
              <a:t>cl_int</a:t>
            </a:r>
            <a:r>
              <a:rPr lang="en-US" sz="1900" b="1" strike="noStrike" spc="-1">
                <a:solidFill>
                  <a:srgbClr val="000000"/>
                </a:solidFill>
                <a:latin typeface="Courier New Bold"/>
              </a:rPr>
              <a:t> </a:t>
            </a:r>
            <a:r>
              <a:rPr lang="en-US" sz="1900" b="1" strike="noStrike" spc="-1">
                <a:solidFill>
                  <a:srgbClr val="17375E"/>
                </a:solidFill>
                <a:latin typeface="Courier New Bold"/>
              </a:rPr>
              <a:t>clEnqueueBarrier</a:t>
            </a:r>
            <a:r>
              <a:rPr lang="en-US" sz="1900" b="1" strike="noStrike" spc="-1">
                <a:solidFill>
                  <a:srgbClr val="000000"/>
                </a:solidFill>
                <a:latin typeface="Courier New Bold"/>
              </a:rPr>
              <a:t>(</a:t>
            </a:r>
            <a:r>
              <a:rPr lang="en-US" sz="1900" b="1" strike="noStrike" spc="-1">
                <a:solidFill>
                  <a:srgbClr val="9BBB59"/>
                </a:solidFill>
                <a:latin typeface="Courier New Bold"/>
              </a:rPr>
              <a:t>cl_command_queue</a:t>
            </a:r>
            <a:r>
              <a:rPr lang="en-US" sz="1900" b="1" strike="noStrike" spc="-1">
                <a:solidFill>
                  <a:srgbClr val="000000"/>
                </a:solidFill>
                <a:latin typeface="Courier New Bold"/>
              </a:rPr>
              <a:t> queue)</a:t>
            </a:r>
            <a:endParaRPr lang="en-US" sz="19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provide </a:t>
            </a:r>
            <a:r>
              <a:rPr lang="en-US" sz="2800" b="0" strike="noStrike" spc="-1">
                <a:solidFill>
                  <a:srgbClr val="4F81BD"/>
                </a:solidFill>
                <a:latin typeface="Trebuchet MS"/>
              </a:rPr>
              <a:t>fine grained control </a:t>
            </a:r>
            <a:r>
              <a:rPr lang="en-US" sz="2800" b="0" strike="noStrike" spc="-1">
                <a:solidFill>
                  <a:srgbClr val="000000"/>
                </a:solidFill>
                <a:latin typeface="Trebuchet MS"/>
              </a:rPr>
              <a:t>… this can really matter with an out-of-order queue.</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work between commands in the </a:t>
            </a:r>
            <a:r>
              <a:rPr lang="en-US" sz="2800" b="0" strike="noStrike" spc="-1">
                <a:solidFill>
                  <a:srgbClr val="4F81BD"/>
                </a:solidFill>
                <a:latin typeface="Trebuchet MS"/>
              </a:rPr>
              <a:t>different queues </a:t>
            </a:r>
            <a:r>
              <a:rPr lang="en-US" sz="2800" b="0" strike="noStrike" spc="-1">
                <a:solidFill>
                  <a:srgbClr val="000000"/>
                </a:solidFill>
                <a:latin typeface="Trebuchet MS"/>
              </a:rPr>
              <a:t>… as long as they </a:t>
            </a:r>
            <a:r>
              <a:rPr lang="en-US" sz="2800" b="0" strike="noStrike" spc="-1">
                <a:solidFill>
                  <a:srgbClr val="C0504D"/>
                </a:solidFill>
                <a:latin typeface="Trebuchet MS"/>
              </a:rPr>
              <a:t>share a context</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convey more information than a barrier … provide info on state of a command, not just whether it’s complete or not.</a:t>
            </a:r>
            <a:endParaRPr lang="en-US" sz="2800" b="0" strike="noStrike" spc="-1">
              <a:latin typeface="Arial"/>
            </a:endParaRPr>
          </a:p>
        </p:txBody>
      </p:sp>
      <p:grpSp>
        <p:nvGrpSpPr>
          <p:cNvPr id="2246" name="Group 3"/>
          <p:cNvGrpSpPr/>
          <p:nvPr/>
        </p:nvGrpSpPr>
        <p:grpSpPr>
          <a:xfrm>
            <a:off x="5899680" y="2853000"/>
            <a:ext cx="3208320" cy="3956400"/>
            <a:chOff x="5899680" y="2853000"/>
            <a:chExt cx="3208320" cy="3956400"/>
          </a:xfrm>
        </p:grpSpPr>
        <p:sp>
          <p:nvSpPr>
            <p:cNvPr id="2247" name="CustomShape 4"/>
            <p:cNvSpPr/>
            <p:nvPr/>
          </p:nvSpPr>
          <p:spPr>
            <a:xfrm>
              <a:off x="5899680" y="2853000"/>
              <a:ext cx="3208320" cy="3593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248" name="Picture 5"/>
            <p:cNvPicPr/>
            <p:nvPr/>
          </p:nvPicPr>
          <p:blipFill>
            <a:blip r:embed="rId2"/>
            <a:stretch/>
          </p:blipFill>
          <p:spPr>
            <a:xfrm>
              <a:off x="6032520" y="4232160"/>
              <a:ext cx="1425240" cy="2577240"/>
            </a:xfrm>
            <a:prstGeom prst="rect">
              <a:avLst/>
            </a:prstGeom>
            <a:ln w="25560">
              <a:noFill/>
            </a:ln>
          </p:spPr>
        </p:pic>
        <p:pic>
          <p:nvPicPr>
            <p:cNvPr id="2249" name="Picture 6"/>
            <p:cNvPicPr/>
            <p:nvPr/>
          </p:nvPicPr>
          <p:blipFill>
            <a:blip r:embed="rId2"/>
            <a:stretch/>
          </p:blipFill>
          <p:spPr>
            <a:xfrm>
              <a:off x="7669080" y="4232160"/>
              <a:ext cx="1425240" cy="2577240"/>
            </a:xfrm>
            <a:prstGeom prst="rect">
              <a:avLst/>
            </a:prstGeom>
            <a:ln w="25560">
              <a:noFill/>
            </a:ln>
          </p:spPr>
        </p:pic>
        <p:sp>
          <p:nvSpPr>
            <p:cNvPr id="2250" name="CustomShape 5"/>
            <p:cNvSpPr/>
            <p:nvPr/>
          </p:nvSpPr>
          <p:spPr>
            <a:xfrm>
              <a:off x="634896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1" name="CustomShape 6"/>
            <p:cNvSpPr/>
            <p:nvPr/>
          </p:nvSpPr>
          <p:spPr>
            <a:xfrm>
              <a:off x="798552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2" name="CustomShape 7"/>
            <p:cNvSpPr/>
            <p:nvPr/>
          </p:nvSpPr>
          <p:spPr>
            <a:xfrm>
              <a:off x="7057440" y="609300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2253" name="CustomShape 8"/>
            <p:cNvSpPr/>
            <p:nvPr/>
          </p:nvSpPr>
          <p:spPr>
            <a:xfrm>
              <a:off x="620424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2254" name="CustomShape 9"/>
            <p:cNvSpPr/>
            <p:nvPr/>
          </p:nvSpPr>
          <p:spPr>
            <a:xfrm>
              <a:off x="783288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
        <p:nvSpPr>
          <p:cNvPr id="2255" name="CustomShape 10"/>
          <p:cNvSpPr/>
          <p:nvPr/>
        </p:nvSpPr>
        <p:spPr>
          <a:xfrm>
            <a:off x="6394680" y="530136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8032680" y="561204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948360" y="5366880"/>
            <a:ext cx="1083960" cy="309960"/>
          </a:xfrm>
          <a:custGeom>
            <a:avLst/>
            <a:gdLst/>
            <a:ahLst/>
            <a:cxnLst/>
            <a:rect l="l" t="t" r="r" b="b"/>
            <a:pathLst>
              <a:path w="21600" h="21600">
                <a:moveTo>
                  <a:pt x="0" y="0"/>
                </a:moveTo>
                <a:lnTo>
                  <a:pt x="21600" y="21600"/>
                </a:lnTo>
              </a:path>
            </a:pathLst>
          </a:custGeom>
          <a:noFill/>
          <a:ln w="2844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58" name="CustomShape 13"/>
          <p:cNvSpPr/>
          <p:nvPr/>
        </p:nvSpPr>
        <p:spPr>
          <a:xfrm>
            <a:off x="7057440" y="499608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Event</a:t>
            </a:r>
            <a:endParaRPr lang="en-US" sz="1800" b="0" strike="noStrike" spc="-1">
              <a:latin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CustomShape 1"/>
          <p:cNvSpPr/>
          <p:nvPr/>
        </p:nvSpPr>
        <p:spPr>
          <a:xfrm>
            <a:off x="4885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0"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clEnqueueBarrier doesn’t work</a:t>
            </a:r>
            <a:endParaRPr lang="en-US" sz="2400" b="0" strike="noStrike" spc="-1">
              <a:latin typeface="Arial"/>
            </a:endParaRPr>
          </a:p>
        </p:txBody>
      </p:sp>
      <p:sp>
        <p:nvSpPr>
          <p:cNvPr id="2261" name="CustomShape 3"/>
          <p:cNvSpPr/>
          <p:nvPr/>
        </p:nvSpPr>
        <p:spPr>
          <a:xfrm>
            <a:off x="50760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2" name="CustomShape 4"/>
          <p:cNvSpPr/>
          <p:nvPr/>
        </p:nvSpPr>
        <p:spPr>
          <a:xfrm>
            <a:off x="592308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63" name="CustomShape 5"/>
          <p:cNvSpPr/>
          <p:nvPr/>
        </p:nvSpPr>
        <p:spPr>
          <a:xfrm>
            <a:off x="5869800" y="4060440"/>
            <a:ext cx="208584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64"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5"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6" name="CustomShape 8"/>
          <p:cNvSpPr/>
          <p:nvPr/>
        </p:nvSpPr>
        <p:spPr>
          <a:xfrm>
            <a:off x="641160" y="3154680"/>
            <a:ext cx="7362000" cy="7192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67" name="CustomShape 9"/>
          <p:cNvSpPr/>
          <p:nvPr/>
        </p:nvSpPr>
        <p:spPr>
          <a:xfrm>
            <a:off x="1460160" y="3337560"/>
            <a:ext cx="2047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8" name="CustomShape 10"/>
          <p:cNvSpPr/>
          <p:nvPr/>
        </p:nvSpPr>
        <p:spPr>
          <a:xfrm>
            <a:off x="5746320" y="3337560"/>
            <a:ext cx="1849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9" name="Line 11"/>
          <p:cNvSpPr/>
          <p:nvPr/>
        </p:nvSpPr>
        <p:spPr>
          <a:xfrm flipV="1">
            <a:off x="3831840" y="2480040"/>
            <a:ext cx="923760" cy="196596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0" name="Line 12"/>
          <p:cNvSpPr/>
          <p:nvPr/>
        </p:nvSpPr>
        <p:spPr>
          <a:xfrm flipH="1" flipV="1">
            <a:off x="3822120" y="2444040"/>
            <a:ext cx="981360" cy="203652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1" name="CustomShape 13"/>
          <p:cNvSpPr/>
          <p:nvPr/>
        </p:nvSpPr>
        <p:spPr>
          <a:xfrm>
            <a:off x="13698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2" name="CustomShape 14"/>
          <p:cNvSpPr/>
          <p:nvPr/>
        </p:nvSpPr>
        <p:spPr>
          <a:xfrm>
            <a:off x="1316160" y="4060440"/>
            <a:ext cx="20307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 name="CustomShape 1"/>
          <p:cNvSpPr/>
          <p:nvPr/>
        </p:nvSpPr>
        <p:spPr>
          <a:xfrm>
            <a:off x="4939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4"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this works!</a:t>
            </a:r>
            <a:endParaRPr lang="en-US" sz="2400" b="0" strike="noStrike" spc="-1">
              <a:latin typeface="Arial"/>
            </a:endParaRPr>
          </a:p>
        </p:txBody>
      </p:sp>
      <p:sp>
        <p:nvSpPr>
          <p:cNvPr id="2275" name="CustomShape 3"/>
          <p:cNvSpPr/>
          <p:nvPr/>
        </p:nvSpPr>
        <p:spPr>
          <a:xfrm>
            <a:off x="50814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6" name="CustomShape 4"/>
          <p:cNvSpPr/>
          <p:nvPr/>
        </p:nvSpPr>
        <p:spPr>
          <a:xfrm>
            <a:off x="593964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7" name="CustomShape 5"/>
          <p:cNvSpPr/>
          <p:nvPr/>
        </p:nvSpPr>
        <p:spPr>
          <a:xfrm>
            <a:off x="5914080" y="4060440"/>
            <a:ext cx="2113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78"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79"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80" name="CustomShape 8"/>
          <p:cNvSpPr/>
          <p:nvPr/>
        </p:nvSpPr>
        <p:spPr>
          <a:xfrm>
            <a:off x="641160" y="2955240"/>
            <a:ext cx="7674480" cy="11044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81" name="CustomShape 9"/>
          <p:cNvSpPr/>
          <p:nvPr/>
        </p:nvSpPr>
        <p:spPr>
          <a:xfrm>
            <a:off x="1187640" y="3239640"/>
            <a:ext cx="283284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a:p>
            <a:pPr>
              <a:lnSpc>
                <a:spcPct val="99000"/>
              </a:lnSpc>
            </a:pPr>
            <a:r>
              <a:rPr lang="en-US" sz="1200" b="0" strike="noStrike" spc="-1">
                <a:solidFill>
                  <a:srgbClr val="000000"/>
                </a:solidFill>
                <a:latin typeface="Courier New Bold"/>
                <a:ea typeface="DejaVu Sans"/>
              </a:rPr>
              <a:t>clEnqueueWaitForEvent(event)</a:t>
            </a:r>
            <a:endParaRPr lang="en-US" sz="1200" b="0" strike="noStrike" spc="-1">
              <a:latin typeface="Arial"/>
            </a:endParaRPr>
          </a:p>
        </p:txBody>
      </p:sp>
      <p:sp>
        <p:nvSpPr>
          <p:cNvPr id="2282" name="CustomShape 10"/>
          <p:cNvSpPr/>
          <p:nvPr/>
        </p:nvSpPr>
        <p:spPr>
          <a:xfrm>
            <a:off x="5749560" y="3337560"/>
            <a:ext cx="230364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clEnqueueMarker(event)</a:t>
            </a:r>
            <a:endParaRPr lang="en-US" sz="1200" b="0" strike="noStrike" spc="-1">
              <a:latin typeface="Arial"/>
            </a:endParaRPr>
          </a:p>
        </p:txBody>
      </p:sp>
      <p:sp>
        <p:nvSpPr>
          <p:cNvPr id="2283" name="CustomShape 11"/>
          <p:cNvSpPr/>
          <p:nvPr/>
        </p:nvSpPr>
        <p:spPr>
          <a:xfrm>
            <a:off x="13842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84" name="CustomShape 12"/>
          <p:cNvSpPr/>
          <p:nvPr/>
        </p:nvSpPr>
        <p:spPr>
          <a:xfrm>
            <a:off x="1330920" y="4060440"/>
            <a:ext cx="20163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85" name="CustomShape 13"/>
          <p:cNvSpPr/>
          <p:nvPr/>
        </p:nvSpPr>
        <p:spPr>
          <a:xfrm flipV="1">
            <a:off x="3708000" y="3336840"/>
            <a:ext cx="3887640" cy="456480"/>
          </a:xfrm>
          <a:prstGeom prst="bentConnector3">
            <a:avLst>
              <a:gd name="adj1" fmla="val 50000"/>
            </a:avLst>
          </a:prstGeom>
          <a:noFill/>
          <a:ln w="38160">
            <a:solidFill>
              <a:schemeClr val="accent2"/>
            </a:solidFill>
            <a:round/>
            <a:headEnd type="oval" w="med" len="med"/>
            <a:tailEnd type="oval"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CustomShape 1"/>
          <p:cNvSpPr/>
          <p:nvPr/>
        </p:nvSpPr>
        <p:spPr>
          <a:xfrm>
            <a:off x="107640" y="44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Host generated events influencing execution of commands: User events</a:t>
            </a:r>
            <a:endParaRPr lang="en-US" sz="3200" b="0" strike="noStrike" spc="-1">
              <a:latin typeface="Arial"/>
            </a:endParaRPr>
          </a:p>
        </p:txBody>
      </p:sp>
      <p:sp>
        <p:nvSpPr>
          <p:cNvPr id="2287" name="CustomShape 2"/>
          <p:cNvSpPr/>
          <p:nvPr/>
        </p:nvSpPr>
        <p:spPr>
          <a:xfrm>
            <a:off x="107640" y="1268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“user code” running on a host thread can generate event objects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cl_event</a:t>
            </a:r>
            <a:r>
              <a:rPr lang="en-US" sz="2200" b="1" strike="noStrike" spc="-1">
                <a:solidFill>
                  <a:srgbClr val="000000"/>
                </a:solidFill>
                <a:latin typeface="Courier New Bold"/>
              </a:rPr>
              <a:t> </a:t>
            </a:r>
            <a:r>
              <a:rPr lang="en-US" sz="2200" b="1" strike="noStrike" spc="-1">
                <a:solidFill>
                  <a:srgbClr val="17375E"/>
                </a:solidFill>
                <a:latin typeface="Courier New Bold"/>
              </a:rPr>
              <a:t>clCreateUserEvent</a:t>
            </a:r>
            <a:r>
              <a:rPr lang="en-US" sz="2200" b="1" strike="noStrike" spc="-1">
                <a:solidFill>
                  <a:srgbClr val="000000"/>
                </a:solidFill>
                <a:latin typeface="Courier New Bold"/>
              </a:rPr>
              <a:t>(</a:t>
            </a:r>
            <a:r>
              <a:rPr lang="en-US" sz="2200" b="1" strike="noStrike" spc="-1">
                <a:solidFill>
                  <a:srgbClr val="9BBB59"/>
                </a:solidFill>
                <a:latin typeface="Courier New Bold"/>
              </a:rPr>
              <a:t>cl_context</a:t>
            </a:r>
            <a:r>
              <a:rPr lang="en-US" sz="2200" b="1" strike="noStrike" spc="-1">
                <a:solidFill>
                  <a:srgbClr val="000000"/>
                </a:solidFill>
                <a:latin typeface="Courier New Bold"/>
              </a:rPr>
              <a:t> context, </a:t>
            </a:r>
            <a:r>
              <a:rPr lang="en-US" sz="2200" b="1" strike="noStrike" spc="-1">
                <a:solidFill>
                  <a:srgbClr val="9BBB59"/>
                </a:solidFill>
                <a:latin typeface="Courier New Bold"/>
              </a:rPr>
              <a:t>cl_int</a:t>
            </a:r>
            <a:r>
              <a:rPr lang="en-US" sz="2200" b="1" strike="noStrike" spc="-1">
                <a:solidFill>
                  <a:srgbClr val="000000"/>
                </a:solidFill>
                <a:latin typeface="Courier New Bold"/>
              </a:rPr>
              <a:t> *errcode_ret)</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Created with value CL_SUBMITTED.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It’s just another event to enqueued commands.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set the event to one of the legal event values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cl_int</a:t>
            </a:r>
            <a:r>
              <a:rPr lang="en-US" sz="2200" b="1" strike="noStrike" spc="-1">
                <a:solidFill>
                  <a:srgbClr val="000000"/>
                </a:solidFill>
                <a:latin typeface="Courier New Bold"/>
              </a:rPr>
              <a:t> </a:t>
            </a:r>
            <a:r>
              <a:rPr lang="en-US" sz="2200" b="1" strike="noStrike" spc="-1">
                <a:solidFill>
                  <a:srgbClr val="17375E"/>
                </a:solidFill>
                <a:latin typeface="Courier New Bold"/>
              </a:rPr>
              <a:t>clSetUserEventStatus</a:t>
            </a:r>
            <a:r>
              <a:rPr lang="en-US" sz="2200" b="1" strike="noStrike" spc="-1">
                <a:solidFill>
                  <a:srgbClr val="000000"/>
                </a:solidFill>
                <a:latin typeface="Courier New Bold"/>
              </a:rPr>
              <a:t>(</a:t>
            </a:r>
            <a:r>
              <a:rPr lang="en-US" sz="2200" b="1" strike="noStrike" spc="-1">
                <a:solidFill>
                  <a:srgbClr val="9BBB59"/>
                </a:solidFill>
                <a:latin typeface="Courier New Bold"/>
              </a:rPr>
              <a:t>cl_event</a:t>
            </a:r>
            <a:r>
              <a:rPr lang="en-US" sz="2200" b="1" strike="noStrike" spc="-1">
                <a:solidFill>
                  <a:srgbClr val="000000"/>
                </a:solidFill>
                <a:latin typeface="Courier New Bold"/>
              </a:rPr>
              <a:t> event, </a:t>
            </a:r>
            <a:r>
              <a:rPr lang="en-US" sz="2200" b="1" strike="noStrike" spc="-1">
                <a:solidFill>
                  <a:srgbClr val="9BBB59"/>
                </a:solidFill>
                <a:latin typeface="Courier New Bold"/>
              </a:rPr>
              <a:t>cl_int</a:t>
            </a:r>
            <a:r>
              <a:rPr lang="en-US" sz="2200" b="1" strike="noStrike" spc="-1">
                <a:solidFill>
                  <a:srgbClr val="000000"/>
                </a:solidFill>
                <a:latin typeface="Courier New Bold"/>
              </a:rPr>
              <a:t> execution_status)</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Queue up block of commands that wait on user input to finalize state of memory objects before proceeding.</a:t>
            </a:r>
            <a:endParaRPr lang="en-US" sz="3200" b="0" strike="noStrike" spc="-1">
              <a:latin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a:solidFill>
                  <a:srgbClr val="000000"/>
                </a:solidFill>
                <a:latin typeface="Trebuchet MS"/>
              </a:rPr>
              <a:t>Command generated events influencing execution of host code</a:t>
            </a:r>
            <a:endParaRPr lang="en-US" sz="3600" b="0" strike="noStrike" spc="-1">
              <a:latin typeface="Arial"/>
            </a:endParaRPr>
          </a:p>
        </p:txBody>
      </p:sp>
      <p:sp>
        <p:nvSpPr>
          <p:cNvPr id="2289"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thread running on the host can pause waiting on a list of events to complete. This can be done with the function:</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cl_int </a:t>
            </a:r>
            <a:r>
              <a:rPr lang="en-US" sz="2800" b="1" strike="noStrike" spc="-1">
                <a:solidFill>
                  <a:srgbClr val="17375E"/>
                </a:solidFill>
                <a:latin typeface="Courier New Bold"/>
              </a:rPr>
              <a:t>clWaitForEvents</a:t>
            </a:r>
            <a:r>
              <a:rPr lang="en-US" sz="2800" b="1" strike="noStrike" spc="-1">
                <a:solidFill>
                  <a:srgbClr val="000000"/>
                </a:solidFill>
                <a:latin typeface="Courier New Bold"/>
              </a:rPr>
              <a:t>(</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cl_uint </a:t>
            </a:r>
            <a:r>
              <a:rPr lang="en-US" sz="2800" b="1" strike="noStrike" spc="-1">
                <a:solidFill>
                  <a:srgbClr val="000000"/>
                </a:solidFill>
                <a:latin typeface="Courier New Bold"/>
              </a:rPr>
              <a:t>num_events,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a:t>
            </a:r>
            <a:r>
              <a:rPr lang="en-US" sz="2800" b="1" strike="noStrike" spc="-1">
                <a:solidFill>
                  <a:srgbClr val="000000"/>
                </a:solidFill>
                <a:latin typeface="Courier New Bold"/>
              </a:rPr>
              <a:t> </a:t>
            </a:r>
            <a:r>
              <a:rPr lang="en-US" sz="2800" b="1" strike="noStrike" spc="-1">
                <a:solidFill>
                  <a:srgbClr val="8064A2"/>
                </a:solidFill>
                <a:latin typeface="Courier New Bold"/>
              </a:rPr>
              <a:t>cl_event </a:t>
            </a:r>
            <a:r>
              <a:rPr lang="en-US" sz="2800" b="1" strike="noStrike" spc="-1">
                <a:solidFill>
                  <a:srgbClr val="000000"/>
                </a:solidFill>
                <a:latin typeface="Courier New Bold"/>
              </a:rPr>
              <a:t>*event_list)</a:t>
            </a:r>
            <a:endParaRPr lang="en-US" sz="2800" b="0" strike="noStrike" spc="-1">
              <a:latin typeface="Arial"/>
            </a:endParaRPr>
          </a:p>
          <a:p>
            <a:pPr marL="45720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Host code waiting for an event to complete before extracting information from the event.</a:t>
            </a:r>
            <a:endParaRPr lang="en-US" sz="3200" b="0" strike="noStrike" spc="-1">
              <a:latin typeface="Arial"/>
            </a:endParaRPr>
          </a:p>
        </p:txBody>
      </p:sp>
      <p:sp>
        <p:nvSpPr>
          <p:cNvPr id="2290" name="CustomShape 3"/>
          <p:cNvSpPr/>
          <p:nvPr/>
        </p:nvSpPr>
        <p:spPr>
          <a:xfrm>
            <a:off x="5580000" y="3357000"/>
            <a:ext cx="367164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Number of events to wait on</a:t>
            </a:r>
            <a:endParaRPr lang="en-US" sz="2000" b="0" strike="noStrike" spc="-1">
              <a:latin typeface="Arial"/>
            </a:endParaRPr>
          </a:p>
        </p:txBody>
      </p:sp>
      <p:sp>
        <p:nvSpPr>
          <p:cNvPr id="2291" name="CustomShape 4"/>
          <p:cNvSpPr/>
          <p:nvPr/>
        </p:nvSpPr>
        <p:spPr>
          <a:xfrm flipH="1">
            <a:off x="5003280" y="3557160"/>
            <a:ext cx="575280" cy="87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92" name="CustomShape 5"/>
          <p:cNvSpPr/>
          <p:nvPr/>
        </p:nvSpPr>
        <p:spPr>
          <a:xfrm>
            <a:off x="6156000" y="4305240"/>
            <a:ext cx="269208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An array of pointers to event object</a:t>
            </a:r>
            <a:endParaRPr lang="en-US" sz="2000" b="0" strike="noStrike" spc="-1">
              <a:latin typeface="Arial"/>
            </a:endParaRPr>
          </a:p>
        </p:txBody>
      </p:sp>
      <p:sp>
        <p:nvSpPr>
          <p:cNvPr id="2293" name="CustomShape 6"/>
          <p:cNvSpPr/>
          <p:nvPr/>
        </p:nvSpPr>
        <p:spPr>
          <a:xfrm flipH="1" flipV="1">
            <a:off x="5362560" y="4455000"/>
            <a:ext cx="792360" cy="2026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时间线</a:t>
            </a:r>
            <a:endParaRPr lang="en-US" sz="4400" b="0" strike="noStrike" spc="-1" dirty="0">
              <a:latin typeface="Arial"/>
            </a:endParaRPr>
          </a:p>
        </p:txBody>
      </p:sp>
      <p:sp>
        <p:nvSpPr>
          <p:cNvPr id="573"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b="0" strike="noStrike"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
        <p:nvSpPr>
          <p:cNvPr id="574" name="Line 3"/>
          <p:cNvSpPr/>
          <p:nvPr/>
        </p:nvSpPr>
        <p:spPr>
          <a:xfrm>
            <a:off x="190800" y="5350320"/>
            <a:ext cx="6649200" cy="7920"/>
          </a:xfrm>
          <a:prstGeom prst="line">
            <a:avLst/>
          </a:prstGeom>
          <a:ln w="28440">
            <a:solidFill>
              <a:schemeClr val="tx2"/>
            </a:solidFill>
            <a:round/>
          </a:ln>
        </p:spPr>
        <p:style>
          <a:lnRef idx="0">
            <a:scrgbClr r="0" g="0" b="0"/>
          </a:lnRef>
          <a:fillRef idx="0">
            <a:scrgbClr r="0" g="0" b="0"/>
          </a:fillRef>
          <a:effectRef idx="0">
            <a:scrgbClr r="0" g="0" b="0"/>
          </a:effectRef>
          <a:fontRef idx="minor"/>
        </p:style>
      </p:sp>
      <p:sp>
        <p:nvSpPr>
          <p:cNvPr id="575" name="CustomShape 4"/>
          <p:cNvSpPr/>
          <p:nvPr/>
        </p:nvSpPr>
        <p:spPr>
          <a:xfrm>
            <a:off x="-36360" y="5701320"/>
            <a:ext cx="2435040" cy="82260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a:t>
            </a:r>
            <a:r>
              <a:rPr lang="en-US" sz="2000" b="1" strike="noStrike" spc="-1" dirty="0">
                <a:solidFill>
                  <a:srgbClr val="17375E"/>
                </a:solidFill>
                <a:latin typeface="Trebuchet MS"/>
                <a:ea typeface="DejaVu Sans"/>
              </a:rPr>
              <a:t>OpenCL 1.0  </a:t>
            </a:r>
            <a:r>
              <a:rPr lang="zh-CN" altLang="en-US" sz="2000" strike="noStrike" spc="-1" dirty="0">
                <a:solidFill>
                  <a:srgbClr val="17375E"/>
                </a:solidFill>
                <a:latin typeface="Trebuchet MS"/>
                <a:ea typeface="DejaVu Sans"/>
              </a:rPr>
              <a:t>细节</a:t>
            </a:r>
            <a:r>
              <a:rPr lang="zh-CN" altLang="en-US" sz="2000" b="0" strike="noStrike" spc="-1" dirty="0">
                <a:solidFill>
                  <a:srgbClr val="17375E"/>
                </a:solidFill>
                <a:latin typeface="Trebuchet MS"/>
                <a:ea typeface="DejaVu Sans"/>
              </a:rPr>
              <a:t>参数</a:t>
            </a:r>
            <a:endParaRPr lang="en-US" sz="2000" b="0" strike="noStrike" spc="-1" dirty="0">
              <a:latin typeface="Arial"/>
            </a:endParaRPr>
          </a:p>
        </p:txBody>
      </p:sp>
      <p:sp>
        <p:nvSpPr>
          <p:cNvPr id="576" name="CustomShape 5"/>
          <p:cNvSpPr/>
          <p:nvPr/>
        </p:nvSpPr>
        <p:spPr>
          <a:xfrm>
            <a:off x="1230120" y="4045320"/>
            <a:ext cx="4298400" cy="1066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1" strike="noStrike" spc="-1" dirty="0">
                <a:solidFill>
                  <a:srgbClr val="C0504D"/>
                </a:solidFill>
                <a:latin typeface="Trebuchet MS"/>
                <a:ea typeface="DejaVu Sans"/>
              </a:rPr>
              <a:t>2009</a:t>
            </a:r>
            <a:r>
              <a:rPr lang="zh-CN" altLang="en-US" sz="2000" b="1" strike="noStrike" spc="-1" dirty="0">
                <a:solidFill>
                  <a:srgbClr val="C0504D"/>
                </a:solidFill>
                <a:latin typeface="Trebuchet MS"/>
                <a:ea typeface="DejaVu Sans"/>
              </a:rPr>
              <a:t>年</a:t>
            </a:r>
            <a:endParaRPr lang="en-US" sz="2000" b="0" strike="noStrike" spc="-1" dirty="0">
              <a:latin typeface="Arial"/>
            </a:endParaRPr>
          </a:p>
          <a:p>
            <a:pPr algn="ctr">
              <a:lnSpc>
                <a:spcPct val="80000"/>
              </a:lnSpc>
            </a:pPr>
            <a:r>
              <a:rPr lang="zh-CN" altLang="en-US" sz="2000" b="0" strike="noStrike" spc="-1" dirty="0">
                <a:solidFill>
                  <a:srgbClr val="17375E"/>
                </a:solidFill>
                <a:latin typeface="Trebuchet MS"/>
                <a:ea typeface="DejaVu Sans"/>
              </a:rPr>
              <a:t>多个平台实现多个同样实现</a:t>
            </a:r>
            <a:endParaRPr lang="en-US" sz="2000" b="0" strike="noStrike" spc="-1" dirty="0">
              <a:latin typeface="Arial"/>
            </a:endParaRPr>
          </a:p>
        </p:txBody>
      </p:sp>
      <p:sp>
        <p:nvSpPr>
          <p:cNvPr id="577" name="Line 6"/>
          <p:cNvSpPr/>
          <p:nvPr/>
        </p:nvSpPr>
        <p:spPr>
          <a:xfrm flipV="1">
            <a:off x="118728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78" name="CustomShape 7"/>
          <p:cNvSpPr/>
          <p:nvPr/>
        </p:nvSpPr>
        <p:spPr>
          <a:xfrm>
            <a:off x="685800" y="4945320"/>
            <a:ext cx="10706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2008</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12</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79" name="CustomShape 8"/>
          <p:cNvSpPr/>
          <p:nvPr/>
        </p:nvSpPr>
        <p:spPr>
          <a:xfrm>
            <a:off x="5191920" y="4920840"/>
            <a:ext cx="99288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2010</a:t>
            </a:r>
            <a:r>
              <a:rPr lang="zh-CN" altLang="en-US" sz="2000" b="1" strike="noStrike" spc="-1" dirty="0">
                <a:solidFill>
                  <a:srgbClr val="C0504D"/>
                </a:solidFill>
                <a:latin typeface="Trebuchet MS"/>
                <a:ea typeface="DejaVu Sans"/>
              </a:rPr>
              <a:t>年</a:t>
            </a:r>
            <a:r>
              <a:rPr lang="en-US" sz="2000" b="1" strike="noStrike" spc="-1" dirty="0">
                <a:solidFill>
                  <a:srgbClr val="C0504D"/>
                </a:solidFill>
                <a:latin typeface="Trebuchet MS"/>
                <a:ea typeface="DejaVu Sans"/>
              </a:rPr>
              <a:t>7</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0" name="Line 9"/>
          <p:cNvSpPr/>
          <p:nvPr/>
        </p:nvSpPr>
        <p:spPr>
          <a:xfrm flipV="1">
            <a:off x="558000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1" name="Line 10"/>
          <p:cNvSpPr/>
          <p:nvPr/>
        </p:nvSpPr>
        <p:spPr>
          <a:xfrm>
            <a:off x="3457080" y="50929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2" name="CustomShape 11"/>
          <p:cNvSpPr/>
          <p:nvPr/>
        </p:nvSpPr>
        <p:spPr>
          <a:xfrm>
            <a:off x="3780000" y="5664240"/>
            <a:ext cx="3567240" cy="1309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公布了正式版 </a:t>
            </a:r>
            <a:r>
              <a:rPr lang="en-US" sz="2000" b="1" strike="noStrike" spc="-1" dirty="0">
                <a:solidFill>
                  <a:srgbClr val="17375E"/>
                </a:solidFill>
                <a:latin typeface="Trebuchet MS"/>
                <a:ea typeface="DejaVu Sans"/>
              </a:rPr>
              <a:t>OpenCL 1.1  </a:t>
            </a:r>
            <a:r>
              <a:rPr lang="zh-CN" altLang="en-US" sz="2000" b="0" strike="noStrike" spc="-1" dirty="0">
                <a:solidFill>
                  <a:srgbClr val="17375E"/>
                </a:solidFill>
                <a:latin typeface="Trebuchet MS"/>
                <a:ea typeface="DejaVu Sans"/>
              </a:rPr>
              <a:t>细节参数，</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不久后就可以得到实现</a:t>
            </a:r>
            <a:endParaRPr lang="en-US" sz="2000" b="0" strike="noStrike" spc="-1" dirty="0">
              <a:latin typeface="Arial"/>
            </a:endParaRPr>
          </a:p>
        </p:txBody>
      </p:sp>
      <p:sp>
        <p:nvSpPr>
          <p:cNvPr id="583" name="CustomShape 12"/>
          <p:cNvSpPr/>
          <p:nvPr/>
        </p:nvSpPr>
        <p:spPr>
          <a:xfrm>
            <a:off x="7542720" y="4907160"/>
            <a:ext cx="10904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2011</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11</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4" name="Line 13"/>
          <p:cNvSpPr/>
          <p:nvPr/>
        </p:nvSpPr>
        <p:spPr>
          <a:xfrm flipV="1">
            <a:off x="810036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5" name="CustomShape 14"/>
          <p:cNvSpPr/>
          <p:nvPr/>
        </p:nvSpPr>
        <p:spPr>
          <a:xfrm>
            <a:off x="7291440" y="5662080"/>
            <a:ext cx="1851840" cy="57888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zh-CN" altLang="en-US" sz="2000" b="0" strike="noStrike" spc="-1" dirty="0">
                <a:solidFill>
                  <a:srgbClr val="17375E"/>
                </a:solidFill>
                <a:latin typeface="Trebuchet MS"/>
                <a:ea typeface="DejaVu Sans"/>
              </a:rPr>
              <a:t>发布了 </a:t>
            </a:r>
            <a:r>
              <a:rPr lang="en-US" sz="2000" b="1" strike="noStrike" spc="-1" dirty="0">
                <a:solidFill>
                  <a:srgbClr val="17375E"/>
                </a:solidFill>
                <a:latin typeface="Trebuchet MS"/>
                <a:ea typeface="DejaVu Sans"/>
              </a:rPr>
              <a:t>OpenCL 1.2</a:t>
            </a:r>
            <a:endParaRPr lang="en-US" sz="2000" b="0" strike="noStrike" spc="-1" dirty="0">
              <a:latin typeface="Arial"/>
            </a:endParaRPr>
          </a:p>
        </p:txBody>
      </p:sp>
      <p:sp>
        <p:nvSpPr>
          <p:cNvPr id="586" name="Line 15"/>
          <p:cNvSpPr/>
          <p:nvPr/>
        </p:nvSpPr>
        <p:spPr>
          <a:xfrm>
            <a:off x="7061040" y="5358240"/>
            <a:ext cx="178632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rot="16200000" flipH="1">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rot="16200000" flipH="1">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with Events</a:t>
            </a:r>
            <a:endParaRPr lang="en-US" sz="4400" b="0" strike="noStrike" spc="-1">
              <a:latin typeface="Arial"/>
            </a:endParaRPr>
          </a:p>
        </p:txBody>
      </p:sp>
      <p:sp>
        <p:nvSpPr>
          <p:cNvPr id="229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is a performance oriented language … Hence performance analysis is an essential part of OpenCL programming.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specification defines a portable way to collect profiling data.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be used with most commands placed on the command queue … includes: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read, write, map or copy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enqueue kernels, tasks, and native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Acquire or Release OpenGL objects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works by turning an event into an opaque object to hold timing data.  </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the Profiling interface</a:t>
            </a:r>
            <a:endParaRPr lang="en-US" sz="4400" b="0" strike="noStrike" spc="-1">
              <a:latin typeface="Arial"/>
            </a:endParaRPr>
          </a:p>
        </p:txBody>
      </p:sp>
      <p:sp>
        <p:nvSpPr>
          <p:cNvPr id="2297" name="CustomShape 2"/>
          <p:cNvSpPr/>
          <p:nvPr/>
        </p:nvSpPr>
        <p:spPr>
          <a:xfrm>
            <a:off x="179640" y="1168200"/>
            <a:ext cx="8784360" cy="139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is enabled when a queue is created with the CL_QUEUE_PROFILING_ENABLE  flag  set.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profiling is enabled, the following function is used to extract the timing data</a:t>
            </a:r>
            <a:endParaRPr lang="en-US" sz="3200" b="0" strike="noStrike" spc="-1">
              <a:latin typeface="Arial"/>
            </a:endParaRPr>
          </a:p>
        </p:txBody>
      </p:sp>
      <p:sp>
        <p:nvSpPr>
          <p:cNvPr id="2298" name="CustomShape 3"/>
          <p:cNvSpPr/>
          <p:nvPr/>
        </p:nvSpPr>
        <p:spPr>
          <a:xfrm>
            <a:off x="1619640" y="3290040"/>
            <a:ext cx="5688000" cy="191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cl_int </a:t>
            </a:r>
            <a:r>
              <a:rPr lang="en-US" sz="2000" b="1" strike="noStrike" spc="-1">
                <a:solidFill>
                  <a:srgbClr val="17375E"/>
                </a:solidFill>
                <a:latin typeface="Courier New Bold"/>
                <a:ea typeface="DejaVu Sans"/>
              </a:rPr>
              <a:t>clGetEventProfilingInfo</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cl_event </a:t>
            </a:r>
            <a:r>
              <a:rPr lang="en-US" sz="2000" b="1" strike="noStrike" spc="-1">
                <a:solidFill>
                  <a:srgbClr val="000000"/>
                </a:solidFill>
                <a:latin typeface="Courier New Bold"/>
                <a:ea typeface="DejaVu Sans"/>
              </a:rPr>
              <a:t>event,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cl_profiling_info </a:t>
            </a:r>
            <a:r>
              <a:rPr lang="en-US" sz="2000" b="1" strike="noStrike" spc="-1">
                <a:solidFill>
                  <a:srgbClr val="000000"/>
                </a:solidFill>
                <a:latin typeface="Courier New Bold"/>
                <a:ea typeface="DejaVu Sans"/>
              </a:rPr>
              <a:t>param_name,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*param_value,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*param_value_size_ret)</a:t>
            </a:r>
            <a:endParaRPr lang="en-US" sz="2000" b="0" strike="noStrike" spc="-1">
              <a:latin typeface="Arial"/>
            </a:endParaRPr>
          </a:p>
        </p:txBody>
      </p:sp>
      <p:sp>
        <p:nvSpPr>
          <p:cNvPr id="2299" name="CustomShape 4"/>
          <p:cNvSpPr/>
          <p:nvPr/>
        </p:nvSpPr>
        <p:spPr>
          <a:xfrm>
            <a:off x="251640" y="4223160"/>
            <a:ext cx="1655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Expected and actual size of profiling data.</a:t>
            </a:r>
            <a:endParaRPr lang="en-US" sz="1800" b="0" strike="noStrike" spc="-1">
              <a:latin typeface="Arial"/>
            </a:endParaRPr>
          </a:p>
        </p:txBody>
      </p:sp>
      <p:sp>
        <p:nvSpPr>
          <p:cNvPr id="2300" name="CustomShape 5"/>
          <p:cNvSpPr/>
          <p:nvPr/>
        </p:nvSpPr>
        <p:spPr>
          <a:xfrm flipV="1">
            <a:off x="1835640" y="4436280"/>
            <a:ext cx="689400" cy="159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1" name="CustomShape 6"/>
          <p:cNvSpPr/>
          <p:nvPr/>
        </p:nvSpPr>
        <p:spPr>
          <a:xfrm>
            <a:off x="1835640" y="4596840"/>
            <a:ext cx="689400" cy="46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2" name="CustomShape 7"/>
          <p:cNvSpPr/>
          <p:nvPr/>
        </p:nvSpPr>
        <p:spPr>
          <a:xfrm>
            <a:off x="6840720" y="2781000"/>
            <a:ext cx="165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Profiling data to query (see next slide)</a:t>
            </a:r>
            <a:endParaRPr lang="en-US" sz="1800" b="0" strike="noStrike" spc="-1">
              <a:latin typeface="Arial"/>
            </a:endParaRPr>
          </a:p>
        </p:txBody>
      </p:sp>
      <p:sp>
        <p:nvSpPr>
          <p:cNvPr id="2303" name="CustomShape 8"/>
          <p:cNvSpPr/>
          <p:nvPr/>
        </p:nvSpPr>
        <p:spPr>
          <a:xfrm flipH="1">
            <a:off x="6083280" y="3357000"/>
            <a:ext cx="756000" cy="6897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4" name="CustomShape 9"/>
          <p:cNvSpPr/>
          <p:nvPr/>
        </p:nvSpPr>
        <p:spPr>
          <a:xfrm>
            <a:off x="7354080" y="4223160"/>
            <a:ext cx="165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memory to hold results</a:t>
            </a:r>
            <a:endParaRPr lang="en-US" sz="1800" b="0" strike="noStrike" spc="-1">
              <a:latin typeface="Arial"/>
            </a:endParaRPr>
          </a:p>
        </p:txBody>
      </p:sp>
      <p:sp>
        <p:nvSpPr>
          <p:cNvPr id="2305" name="CustomShape 10"/>
          <p:cNvSpPr/>
          <p:nvPr/>
        </p:nvSpPr>
        <p:spPr>
          <a:xfrm flipH="1" flipV="1">
            <a:off x="5435280" y="4724280"/>
            <a:ext cx="1917360" cy="298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cl_profiling_info values</a:t>
            </a:r>
            <a:endParaRPr lang="en-US" sz="4400" b="0" strike="noStrike" spc="-1">
              <a:latin typeface="Arial"/>
            </a:endParaRPr>
          </a:p>
        </p:txBody>
      </p:sp>
      <p:sp>
        <p:nvSpPr>
          <p:cNvPr id="2307" name="CustomShape 2"/>
          <p:cNvSpPr/>
          <p:nvPr/>
        </p:nvSpPr>
        <p:spPr>
          <a:xfrm>
            <a:off x="179640" y="1600200"/>
            <a:ext cx="8712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CL_PROFILING_COMMAND_QUEUED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enqueued in a command-queue by the host.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CL_PROFILING_COMMAND_SUBMIT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submitted to compute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CL_PROFILING_COMMAND_START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starts execution on the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CL_PROFILING_COMMAND_END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has finished execution on the device. (cl_ulong)</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Examples</a:t>
            </a:r>
            <a:endParaRPr lang="en-US" sz="4400" b="0" strike="noStrike" spc="-1">
              <a:latin typeface="Arial"/>
            </a:endParaRPr>
          </a:p>
        </p:txBody>
      </p:sp>
      <p:sp>
        <p:nvSpPr>
          <p:cNvPr id="2309" name="CustomShape 2"/>
          <p:cNvSpPr/>
          <p:nvPr/>
        </p:nvSpPr>
        <p:spPr>
          <a:xfrm>
            <a:off x="10764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pPr>
            <a:r>
              <a:rPr lang="en-US" sz="1600" b="1" strike="noStrike" spc="-1">
                <a:solidFill>
                  <a:srgbClr val="9BBB59"/>
                </a:solidFill>
                <a:latin typeface="Courier New Bold"/>
              </a:rPr>
              <a:t>cl_event </a:t>
            </a:r>
            <a:r>
              <a:rPr lang="en-US" sz="1600" b="1" strike="noStrike" spc="-1">
                <a:solidFill>
                  <a:srgbClr val="000000"/>
                </a:solidFill>
                <a:latin typeface="Courier New Bold"/>
              </a:rPr>
              <a:t>prof_event;</a:t>
            </a:r>
            <a:endParaRPr lang="en-US" sz="1600" b="0" strike="noStrike" spc="-1">
              <a:latin typeface="Arial"/>
            </a:endParaRPr>
          </a:p>
          <a:p>
            <a:pPr>
              <a:lnSpc>
                <a:spcPct val="100000"/>
              </a:lnSpc>
              <a:spcBef>
                <a:spcPts val="320"/>
              </a:spcBef>
            </a:pPr>
            <a:r>
              <a:rPr lang="en-US" sz="1600" b="1" strike="noStrike" spc="-1">
                <a:solidFill>
                  <a:srgbClr val="9BBB59"/>
                </a:solidFill>
                <a:latin typeface="Courier New Bold"/>
              </a:rPr>
              <a:t>cl_command_queue </a:t>
            </a:r>
            <a:r>
              <a:rPr lang="en-US" sz="1600" b="1" strike="noStrike" spc="-1">
                <a:solidFill>
                  <a:srgbClr val="000000"/>
                </a:solidFill>
                <a:latin typeface="Courier New Bold"/>
              </a:rPr>
              <a:t>comm; </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comm = </a:t>
            </a:r>
            <a:r>
              <a:rPr lang="en-US" sz="1600" b="1" strike="noStrike" spc="-1">
                <a:solidFill>
                  <a:srgbClr val="17375E"/>
                </a:solidFill>
                <a:latin typeface="Courier New Bold"/>
              </a:rPr>
              <a:t>clCreateCommandQueue</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context, device_id,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CL_QUEUE_PROFILING_ENABLE,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&amp;err);</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clEnqueueNDRangeKernel</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comm, kernel,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nd, NULL, global, NULL,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0, NULL,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17375E"/>
                </a:solidFill>
                <a:latin typeface="Courier New Bold"/>
              </a:rPr>
              <a:t>clFinish</a:t>
            </a:r>
            <a:r>
              <a:rPr lang="en-US" sz="1600" b="1" strike="noStrike" spc="-1">
                <a:solidFill>
                  <a:srgbClr val="000000"/>
                </a:solidFill>
                <a:latin typeface="Courier New Bold"/>
              </a:rPr>
              <a:t>(comm);</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clWaitForEvents</a:t>
            </a:r>
            <a:r>
              <a:rPr lang="en-US" sz="1600" b="1" strike="noStrike" spc="-1">
                <a:solidFill>
                  <a:srgbClr val="000000"/>
                </a:solidFill>
                <a:latin typeface="Courier New Bold"/>
              </a:rPr>
              <a:t>(1, &amp;prof_event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0" name="CustomShape 3"/>
          <p:cNvSpPr/>
          <p:nvPr/>
        </p:nvSpPr>
        <p:spPr>
          <a:xfrm>
            <a:off x="464832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320"/>
              </a:spcBef>
            </a:pPr>
            <a:r>
              <a:rPr lang="en-US" sz="1600" b="1" strike="noStrike" spc="-1">
                <a:solidFill>
                  <a:srgbClr val="9BBB59"/>
                </a:solidFill>
                <a:latin typeface="Courier New Bold"/>
              </a:rPr>
              <a:t>cl_ulong </a:t>
            </a:r>
            <a:r>
              <a:rPr lang="en-US" sz="1600" b="1" strike="noStrike" spc="-1">
                <a:solidFill>
                  <a:srgbClr val="000000"/>
                </a:solidFill>
                <a:latin typeface="Courier New Bold"/>
              </a:rPr>
              <a:t>start_time, end_time;</a:t>
            </a:r>
            <a:endParaRPr lang="en-US" sz="1600" b="0" strike="noStrike" spc="-1">
              <a:latin typeface="Arial"/>
            </a:endParaRPr>
          </a:p>
          <a:p>
            <a:pPr>
              <a:lnSpc>
                <a:spcPct val="100000"/>
              </a:lnSpc>
              <a:spcBef>
                <a:spcPts val="320"/>
              </a:spcBef>
            </a:pPr>
            <a:r>
              <a:rPr lang="en-US" sz="1600" b="1" strike="noStrike" spc="-1">
                <a:solidFill>
                  <a:srgbClr val="C0504D"/>
                </a:solidFill>
                <a:latin typeface="Courier New Bold"/>
              </a:rPr>
              <a:t>size_t </a:t>
            </a:r>
            <a:r>
              <a:rPr lang="en-US" sz="1600" b="1" strike="noStrike" spc="-1">
                <a:solidFill>
                  <a:srgbClr val="000000"/>
                </a:solidFill>
                <a:latin typeface="Courier New Bold"/>
              </a:rPr>
              <a:t>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CL_PROFILING_COMMAND_QUEUED,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&amp;start_time,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CL_PROFILING_COMMAND_END,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&amp;end_time,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run_time =(</a:t>
            </a:r>
            <a:r>
              <a:rPr lang="en-US" sz="1600" b="1" strike="noStrike" spc="-1">
                <a:solidFill>
                  <a:srgbClr val="C0504D"/>
                </a:solidFill>
                <a:latin typeface="Courier New Bold"/>
              </a:rPr>
              <a:t>double</a:t>
            </a:r>
            <a:r>
              <a:rPr lang="en-US" sz="1600" b="1" strike="noStrike" spc="-1">
                <a:solidFill>
                  <a:srgbClr val="000000"/>
                </a:solidFill>
                <a:latin typeface="Courier New Bold"/>
              </a:rPr>
              <a:t>)(end_time - start_time);</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1" name="CustomShape 4"/>
          <p:cNvSpPr/>
          <p:nvPr/>
        </p:nvSpPr>
        <p:spPr>
          <a:xfrm>
            <a:off x="539640" y="2493000"/>
            <a:ext cx="367164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2" name="CustomShape 5"/>
          <p:cNvSpPr/>
          <p:nvPr/>
        </p:nvSpPr>
        <p:spPr>
          <a:xfrm>
            <a:off x="2483640" y="4221000"/>
            <a:ext cx="129528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3" name="CustomShape 6"/>
          <p:cNvSpPr/>
          <p:nvPr/>
        </p:nvSpPr>
        <p:spPr>
          <a:xfrm>
            <a:off x="4212000" y="1664640"/>
            <a:ext cx="4607640" cy="2231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4" name="CustomShape 7"/>
          <p:cNvSpPr/>
          <p:nvPr/>
        </p:nvSpPr>
        <p:spPr>
          <a:xfrm>
            <a:off x="3996000" y="3944160"/>
            <a:ext cx="5184000" cy="201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Events inside Kernels … Async. copy</a:t>
            </a:r>
            <a:endParaRPr lang="en-US" sz="4400" b="0" strike="noStrike" spc="-1">
              <a:latin typeface="Arial"/>
            </a:endParaRPr>
          </a:p>
        </p:txBody>
      </p:sp>
      <p:sp>
        <p:nvSpPr>
          <p:cNvPr id="2316" name="CustomShape 2"/>
          <p:cNvSpPr/>
          <p:nvPr/>
        </p:nvSpPr>
        <p:spPr>
          <a:xfrm>
            <a:off x="107640" y="980640"/>
            <a:ext cx="5832000" cy="514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 B, C kernel args … global  buffers.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Bwrk is a local buffer</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(k=0;k&lt;Pdim;k++)</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Awrk[k] = A[i*Ndim+k];  </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(j=0;j&lt;Mdim;j++){</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event_t ev_cp  = </a:t>
            </a:r>
            <a:r>
              <a:rPr lang="en-US" sz="1400" b="1" strike="noStrike" spc="-1">
                <a:solidFill>
                  <a:srgbClr val="17375E"/>
                </a:solidFill>
                <a:latin typeface="Courier New Bold"/>
              </a:rPr>
              <a:t>async_work_group_copy</a:t>
            </a: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9BBB59"/>
                </a:solidFill>
                <a:latin typeface="Courier New Bold"/>
              </a:rPr>
              <a:t>__local</a:t>
            </a:r>
            <a:r>
              <a:rPr lang="en-US" sz="1400" b="1" strike="noStrike" spc="-1">
                <a:solidFill>
                  <a:srgbClr val="000000"/>
                </a:solidFill>
                <a:latin typeface="Courier New Bold"/>
              </a:rPr>
              <a:t> </a:t>
            </a:r>
            <a:r>
              <a:rPr lang="en-US" sz="1400" b="1" strike="noStrike" spc="-1">
                <a:solidFill>
                  <a:srgbClr val="C0504D"/>
                </a:solidFill>
                <a:latin typeface="Courier New Bold"/>
              </a:rPr>
              <a:t>float</a:t>
            </a:r>
            <a:r>
              <a:rPr lang="en-US" sz="1400" b="1" strike="noStrike" spc="-1">
                <a:solidFill>
                  <a:srgbClr val="000000"/>
                </a:solidFill>
                <a:latin typeface="Courier New Bold"/>
              </a:rPr>
              <a:t>*) Bwrk, (</a:t>
            </a:r>
            <a:r>
              <a:rPr lang="en-US" sz="1400" b="1" strike="noStrike" spc="-1">
                <a:solidFill>
                  <a:srgbClr val="9BBB59"/>
                </a:solidFill>
                <a:latin typeface="Courier New Bold"/>
              </a:rPr>
              <a:t>__global</a:t>
            </a:r>
            <a:r>
              <a:rPr lang="en-US" sz="1400" b="1" strike="noStrike" spc="-1">
                <a:solidFill>
                  <a:srgbClr val="C0504D"/>
                </a:solidFill>
                <a:latin typeface="Courier New Bold"/>
              </a:rPr>
              <a:t> float</a:t>
            </a:r>
            <a:r>
              <a:rPr lang="en-US" sz="1400" b="1" strike="noStrike" spc="-1">
                <a:solidFill>
                  <a:srgbClr val="000000"/>
                </a:solidFill>
                <a:latin typeface="Courier New Bold"/>
              </a:rPr>
              <a:t>*) 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size_t</a:t>
            </a:r>
            <a:r>
              <a:rPr lang="en-US" sz="1400" b="1" strike="noStrike" spc="-1">
                <a:solidFill>
                  <a:srgbClr val="000000"/>
                </a:solidFill>
                <a:latin typeface="Courier New Bold"/>
              </a:rPr>
              <a:t>) Pdim, (</a:t>
            </a:r>
            <a:r>
              <a:rPr lang="en-US" sz="1400" b="1" strike="noStrike" spc="-1">
                <a:solidFill>
                  <a:srgbClr val="9BBB59"/>
                </a:solidFill>
                <a:latin typeface="Courier New Bold"/>
              </a:rPr>
              <a:t>event_t</a:t>
            </a:r>
            <a:r>
              <a:rPr lang="en-US" sz="1400" b="1" strike="noStrike" spc="-1">
                <a:solidFill>
                  <a:srgbClr val="000000"/>
                </a:solidFill>
                <a:latin typeface="Courier New Bold"/>
              </a:rPr>
              <a:t>) 0);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wait_group_events</a:t>
            </a:r>
            <a:r>
              <a:rPr lang="en-US" sz="1400" b="1" strike="noStrike" spc="-1">
                <a:solidFill>
                  <a:srgbClr val="000000"/>
                </a:solidFill>
                <a:latin typeface="Courier New Bold"/>
              </a:rPr>
              <a:t>(1, &amp;ev_cp);</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for</a:t>
            </a:r>
            <a:r>
              <a:rPr lang="en-US" sz="1400" b="1" strike="noStrike" spc="-1">
                <a:solidFill>
                  <a:srgbClr val="000000"/>
                </a:solidFill>
                <a:latin typeface="Courier New Bold"/>
              </a:rPr>
              <a:t>(k=0, tmp= 0.0;k&lt;Pdim;k++)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tmp  += Awrk[k] *  Bwrk[k];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C[i*Ndim+j] = tmp;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p:txBody>
      </p:sp>
      <p:sp>
        <p:nvSpPr>
          <p:cNvPr id="2317" name="CustomShape 3"/>
          <p:cNvSpPr/>
          <p:nvPr/>
        </p:nvSpPr>
        <p:spPr>
          <a:xfrm>
            <a:off x="4428000" y="1052640"/>
            <a:ext cx="446364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rPr>
              <a:t>Compute a row of C = A * B</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1 A col.per work-item</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Work group shares rows of B</a:t>
            </a:r>
            <a:endParaRPr lang="en-US" sz="2000" b="0" strike="noStrike" spc="-1">
              <a:latin typeface="Arial"/>
            </a:endParaRPr>
          </a:p>
        </p:txBody>
      </p:sp>
      <p:sp>
        <p:nvSpPr>
          <p:cNvPr id="2318" name="CustomShape 4"/>
          <p:cNvSpPr/>
          <p:nvPr/>
        </p:nvSpPr>
        <p:spPr>
          <a:xfrm>
            <a:off x="6084000" y="2738880"/>
            <a:ext cx="259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Start an async. copy for row of B returning an event to track progress.</a:t>
            </a:r>
            <a:endParaRPr lang="en-US" sz="1800" b="0" strike="noStrike" spc="-1">
              <a:latin typeface="Arial"/>
            </a:endParaRPr>
          </a:p>
        </p:txBody>
      </p:sp>
      <p:sp>
        <p:nvSpPr>
          <p:cNvPr id="2319" name="CustomShape 5"/>
          <p:cNvSpPr/>
          <p:nvPr/>
        </p:nvSpPr>
        <p:spPr>
          <a:xfrm flipH="1" flipV="1">
            <a:off x="5075280" y="2924280"/>
            <a:ext cx="1007280" cy="143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0" name="CustomShape 6"/>
          <p:cNvSpPr/>
          <p:nvPr/>
        </p:nvSpPr>
        <p:spPr>
          <a:xfrm>
            <a:off x="5926320" y="4149000"/>
            <a:ext cx="259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for async. copy to complete before proceeding.</a:t>
            </a:r>
            <a:endParaRPr lang="en-US" sz="1800" b="0" strike="noStrike" spc="-1">
              <a:latin typeface="Arial"/>
            </a:endParaRPr>
          </a:p>
        </p:txBody>
      </p:sp>
      <p:sp>
        <p:nvSpPr>
          <p:cNvPr id="2321" name="CustomShape 7"/>
          <p:cNvSpPr/>
          <p:nvPr/>
        </p:nvSpPr>
        <p:spPr>
          <a:xfrm flipH="1" flipV="1">
            <a:off x="3756960" y="4199040"/>
            <a:ext cx="2167920" cy="410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2" name="CustomShape 8"/>
          <p:cNvSpPr/>
          <p:nvPr/>
        </p:nvSpPr>
        <p:spPr>
          <a:xfrm>
            <a:off x="3636000" y="5301360"/>
            <a:ext cx="259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Compute element of C using </a:t>
            </a:r>
            <a:r>
              <a:rPr lang="en-US" sz="1800" b="0" strike="noStrike" spc="-1">
                <a:solidFill>
                  <a:srgbClr val="C0504D"/>
                </a:solidFill>
                <a:latin typeface="Trebuchet MS"/>
                <a:ea typeface="DejaVu Sans"/>
              </a:rPr>
              <a:t>A</a:t>
            </a:r>
            <a:r>
              <a:rPr lang="en-US" sz="1800" b="0" strike="noStrike" spc="-1">
                <a:solidFill>
                  <a:srgbClr val="4F81BD"/>
                </a:solidFill>
                <a:latin typeface="Trebuchet MS"/>
                <a:ea typeface="DejaVu Sans"/>
              </a:rPr>
              <a:t> from </a:t>
            </a:r>
            <a:r>
              <a:rPr lang="en-US" sz="1800" b="0" strike="noStrike" spc="-1">
                <a:solidFill>
                  <a:srgbClr val="C0504D"/>
                </a:solidFill>
                <a:latin typeface="Trebuchet MS"/>
                <a:ea typeface="DejaVu Sans"/>
              </a:rPr>
              <a:t>private</a:t>
            </a:r>
            <a:r>
              <a:rPr lang="en-US" sz="1800" b="0" strike="noStrike" spc="-1">
                <a:solidFill>
                  <a:srgbClr val="E6B9B8"/>
                </a:solidFill>
                <a:latin typeface="Trebuchet MS"/>
                <a:ea typeface="DejaVu Sans"/>
              </a:rPr>
              <a:t> </a:t>
            </a:r>
            <a:r>
              <a:rPr lang="en-US" sz="1800" b="0" strike="noStrike" spc="-1">
                <a:solidFill>
                  <a:srgbClr val="4F81BD"/>
                </a:solidFill>
                <a:latin typeface="Trebuchet MS"/>
                <a:ea typeface="DejaVu Sans"/>
              </a:rPr>
              <a:t>memory and </a:t>
            </a:r>
            <a:r>
              <a:rPr lang="en-US" sz="1800" b="0" strike="noStrike" spc="-1">
                <a:solidFill>
                  <a:srgbClr val="E46C0A"/>
                </a:solidFill>
                <a:latin typeface="Trebuchet MS"/>
                <a:ea typeface="DejaVu Sans"/>
              </a:rPr>
              <a:t>B </a:t>
            </a:r>
            <a:r>
              <a:rPr lang="en-US" sz="1800" b="0" strike="noStrike" spc="-1">
                <a:solidFill>
                  <a:srgbClr val="4F81BD"/>
                </a:solidFill>
                <a:latin typeface="Trebuchet MS"/>
                <a:ea typeface="DejaVu Sans"/>
              </a:rPr>
              <a:t>from </a:t>
            </a:r>
            <a:r>
              <a:rPr lang="en-US" sz="1800" b="0" strike="noStrike" spc="-1">
                <a:solidFill>
                  <a:srgbClr val="E46C0A"/>
                </a:solidFill>
                <a:latin typeface="Trebuchet MS"/>
                <a:ea typeface="DejaVu Sans"/>
              </a:rPr>
              <a:t>local </a:t>
            </a:r>
            <a:r>
              <a:rPr lang="en-US" sz="1800" b="0" strike="noStrike" spc="-1">
                <a:solidFill>
                  <a:srgbClr val="4F81BD"/>
                </a:solidFill>
                <a:latin typeface="Trebuchet MS"/>
                <a:ea typeface="DejaVu Sans"/>
              </a:rPr>
              <a:t>memory.</a:t>
            </a:r>
            <a:endParaRPr lang="en-US" sz="1800" b="0" strike="noStrike" spc="-1">
              <a:latin typeface="Arial"/>
            </a:endParaRPr>
          </a:p>
        </p:txBody>
      </p:sp>
      <p:sp>
        <p:nvSpPr>
          <p:cNvPr id="2323" name="CustomShape 9"/>
          <p:cNvSpPr/>
          <p:nvPr/>
        </p:nvSpPr>
        <p:spPr>
          <a:xfrm flipH="1" flipV="1">
            <a:off x="2626920" y="5300640"/>
            <a:ext cx="1007280" cy="5994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Events and the C++ interface</a:t>
            </a:r>
            <a:br/>
            <a:r>
              <a:rPr lang="en-US" sz="4400" b="0" strike="noStrike" spc="-1">
                <a:solidFill>
                  <a:srgbClr val="000000"/>
                </a:solidFill>
                <a:latin typeface="Trebuchet MS"/>
              </a:rPr>
              <a:t>(for profiling)</a:t>
            </a:r>
            <a:endParaRPr lang="en-US" sz="4400" b="0" strike="noStrike" spc="-1">
              <a:latin typeface="Arial"/>
            </a:endParaRPr>
          </a:p>
        </p:txBody>
      </p:sp>
      <p:sp>
        <p:nvSpPr>
          <p:cNvPr id="2325" name="CustomShape 2"/>
          <p:cNvSpPr/>
          <p:nvPr/>
        </p:nvSpPr>
        <p:spPr>
          <a:xfrm>
            <a:off x="0" y="1340640"/>
            <a:ext cx="914328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Enqueue the kernel with a returned event</a:t>
            </a:r>
            <a:endParaRPr lang="en-US" sz="3200" b="0" strike="noStrike" spc="-1">
              <a:latin typeface="Arial"/>
            </a:endParaRPr>
          </a:p>
          <a:p>
            <a:pPr marL="457200">
              <a:lnSpc>
                <a:spcPct val="100000"/>
              </a:lnSpc>
              <a:spcBef>
                <a:spcPts val="459"/>
              </a:spcBef>
            </a:pPr>
            <a:r>
              <a:rPr lang="en-US" sz="2300" b="1" strike="noStrike" spc="-1">
                <a:solidFill>
                  <a:srgbClr val="9BBB59"/>
                </a:solidFill>
                <a:latin typeface="Courier New Bold"/>
              </a:rPr>
              <a:t>Event</a:t>
            </a:r>
            <a:r>
              <a:rPr lang="en-US" sz="2300" b="1" strike="noStrike" spc="-1">
                <a:solidFill>
                  <a:srgbClr val="000000"/>
                </a:solidFill>
                <a:latin typeface="Courier New Bold"/>
              </a:rPr>
              <a:t> event =</a:t>
            </a:r>
            <a:endParaRPr lang="en-US" sz="2300" b="0" strike="noStrike" spc="-1">
              <a:latin typeface="Arial"/>
            </a:endParaRPr>
          </a:p>
          <a:p>
            <a:pPr marL="457200">
              <a:lnSpc>
                <a:spcPct val="100000"/>
              </a:lnSpc>
              <a:spcBef>
                <a:spcPts val="459"/>
              </a:spcBef>
            </a:pPr>
            <a:r>
              <a:rPr lang="en-US" sz="2300" b="1" strike="noStrike" spc="-1">
                <a:solidFill>
                  <a:srgbClr val="17375E"/>
                </a:solidFill>
                <a:latin typeface="Courier New Bold"/>
              </a:rPr>
              <a:t>  vadd</a:t>
            </a:r>
            <a:r>
              <a:rPr lang="en-US" sz="2300" b="1" strike="noStrike" spc="-1">
                <a:solidFill>
                  <a:srgbClr val="000000"/>
                </a:solidFill>
                <a:latin typeface="Courier New Bold"/>
              </a:rPr>
              <a:t>(</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EnqueueArgs(commands,NDRange(count), NDRange(local)),</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a_in, b_in, c_out, count);</a:t>
            </a:r>
            <a:endParaRPr lang="en-US" sz="2300" b="0" strike="noStrike" spc="-1">
              <a:latin typeface="Arial"/>
            </a:endParaRPr>
          </a:p>
          <a:p>
            <a:pPr marL="457200">
              <a:lnSpc>
                <a:spcPct val="100000"/>
              </a:lnSpc>
              <a:spcBef>
                <a:spcPts val="561"/>
              </a:spcBef>
            </a:pP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for the command attached to the event to complete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event.wait();</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Extract timing data from the event:</a:t>
            </a:r>
            <a:endParaRPr lang="en-US" sz="3200" b="0" strike="noStrike" spc="-1">
              <a:latin typeface="Arial"/>
            </a:endParaRPr>
          </a:p>
          <a:p>
            <a:pPr>
              <a:lnSpc>
                <a:spcPct val="100000"/>
              </a:lnSpc>
              <a:spcBef>
                <a:spcPts val="519"/>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   </a:t>
            </a:r>
            <a:r>
              <a:rPr lang="en-US" sz="2300" b="1" strike="noStrike" spc="-1">
                <a:solidFill>
                  <a:srgbClr val="9BBB59"/>
                </a:solidFill>
                <a:latin typeface="Courier New Bold"/>
              </a:rPr>
              <a:t>  cl_ulong </a:t>
            </a:r>
            <a:r>
              <a:rPr lang="en-US" sz="2300" b="1" strike="noStrike" spc="-1">
                <a:solidFill>
                  <a:srgbClr val="000000"/>
                </a:solidFill>
                <a:latin typeface="Courier New Bold"/>
              </a:rPr>
              <a:t>ev_start_time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event.getProfilingInfo&lt;CL_PROFILING_COMMAND_START&gt;(); </a:t>
            </a:r>
            <a:endParaRPr lang="en-US" sz="2300" b="0" strike="noStrike" spc="-1">
              <a:latin typeface="Arial"/>
            </a:endParaRPr>
          </a:p>
          <a:p>
            <a:pPr>
              <a:lnSpc>
                <a:spcPct val="100000"/>
              </a:lnSpc>
              <a:spcBef>
                <a:spcPts val="459"/>
              </a:spcBef>
            </a:pP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a:t>
            </a:r>
            <a:r>
              <a:rPr lang="en-US" sz="2300" b="1" strike="noStrike" spc="-1">
                <a:solidFill>
                  <a:srgbClr val="9BBB59"/>
                </a:solidFill>
                <a:latin typeface="Courier New Bold"/>
              </a:rPr>
              <a:t>cl_ulong</a:t>
            </a:r>
            <a:r>
              <a:rPr lang="en-US" sz="2300" b="1" strike="noStrike" spc="-1">
                <a:solidFill>
                  <a:srgbClr val="000000"/>
                </a:solidFill>
                <a:latin typeface="Courier New Bold"/>
              </a:rPr>
              <a:t> ev_end_time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event.getProfilingInfo&lt;CL_PROFILING_COMMAND_END&gt;();</a:t>
            </a:r>
            <a:endParaRPr lang="en-US" sz="2300" b="0" strike="noStrike" spc="-1">
              <a:latin typeface="Arial"/>
            </a:endParaRPr>
          </a:p>
          <a:p>
            <a:pPr>
              <a:lnSpc>
                <a:spcPct val="100000"/>
              </a:lnSpc>
              <a:spcBef>
                <a:spcPts val="621"/>
              </a:spcBef>
            </a:pPr>
            <a:endParaRPr lang="en-US" sz="2300" b="0" strike="noStrike" spc="-1">
              <a:latin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Pinned memory</a:t>
            </a:r>
            <a:endParaRPr lang="en-US" sz="4000" b="0" strike="noStrike" spc="-1">
              <a:latin typeface="Arial"/>
            </a:endParaRPr>
          </a:p>
        </p:txBody>
      </p:sp>
      <p:sp>
        <p:nvSpPr>
          <p:cNvPr id="232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C</a:t>
            </a:r>
            <a:endParaRPr lang="en-US" sz="2000" b="0" strike="noStrike" spc="-1">
              <a:latin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general, the fewer transfers you can do between host and device, the better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some are unavoidable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possible to speed up these transfers, by using </a:t>
            </a:r>
            <a:r>
              <a:rPr lang="en-US" sz="3200" b="1" i="1" u="sng" strike="noStrike" spc="-1">
                <a:solidFill>
                  <a:srgbClr val="0000FF"/>
                </a:solidFill>
                <a:uFillTx/>
                <a:latin typeface="Trebuchet MS"/>
              </a:rPr>
              <a:t>pinned memory</a:t>
            </a:r>
            <a:r>
              <a:rPr lang="en-US" sz="3200" b="0" strike="noStrike" spc="-1">
                <a:solidFill>
                  <a:srgbClr val="000000"/>
                </a:solidFill>
                <a:latin typeface="Trebuchet MS"/>
              </a:rPr>
              <a:t> (also called </a:t>
            </a:r>
            <a:r>
              <a:rPr lang="en-US" sz="3200" b="1" strike="noStrike" spc="-1">
                <a:solidFill>
                  <a:srgbClr val="000000"/>
                </a:solidFill>
                <a:latin typeface="Trebuchet MS"/>
              </a:rPr>
              <a:t>page-locked </a:t>
            </a:r>
            <a:r>
              <a:rPr lang="en-US" sz="3200" b="0" strike="noStrike" spc="-1">
                <a:solidFill>
                  <a:srgbClr val="000000"/>
                </a:solidFill>
                <a:latin typeface="Trebuchet MS"/>
              </a:rPr>
              <a:t>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supported, can enable much faster host &lt;-&gt; device communications</a:t>
            </a:r>
            <a:endParaRPr lang="en-US" sz="3200" b="0" strike="noStrike" spc="-1">
              <a:latin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3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regular enqueueRead/enqueueWrite command might manage ~6GB/s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PCI-E Gen 3.0 can sustain transfer rates of up to 16GB/s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where has our bandwidth gone?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operating system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Why? Let's consider when memory is actually allocated…</a:t>
            </a:r>
            <a:endParaRPr lang="en-US" sz="3200" b="0" strike="noStrike" spc="-1">
              <a:latin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3"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Consider a laptop which has 16GB of RAM.</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What is the output of the code on the right if run on this laptop?</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Bonus Question: if compiled with </a:t>
            </a:r>
            <a:r>
              <a:rPr lang="en-US" sz="2400" b="1" strike="noStrike" spc="-1">
                <a:solidFill>
                  <a:srgbClr val="3366FF"/>
                </a:solidFill>
                <a:latin typeface="Courier New"/>
              </a:rPr>
              <a:t>–m32</a:t>
            </a:r>
            <a:r>
              <a:rPr lang="en-US" sz="2400" b="0" strike="noStrike" spc="-1">
                <a:solidFill>
                  <a:srgbClr val="000000"/>
                </a:solidFill>
                <a:latin typeface="Trebuchet MS"/>
              </a:rPr>
              <a:t>, what will the output be?</a:t>
            </a:r>
            <a:endParaRPr lang="en-US" sz="2400" b="0" strike="noStrike" spc="-1">
              <a:latin typeface="Arial"/>
            </a:endParaRPr>
          </a:p>
        </p:txBody>
      </p:sp>
      <p:sp>
        <p:nvSpPr>
          <p:cNvPr id="2334"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a:t>
            </a:r>
            <a:r>
              <a:rPr lang="zh-CN" altLang="en-US" sz="4400" spc="-1" dirty="0">
                <a:solidFill>
                  <a:srgbClr val="000000"/>
                </a:solidFill>
                <a:latin typeface="Trebuchet MS"/>
              </a:rPr>
              <a:t>时间线</a:t>
            </a:r>
            <a:endParaRPr lang="en-US" altLang="zh-CN" sz="4400" spc="-1" dirty="0"/>
          </a:p>
        </p:txBody>
      </p:sp>
      <p:sp>
        <p:nvSpPr>
          <p:cNvPr id="592" name="Line 3"/>
          <p:cNvSpPr/>
          <p:nvPr/>
        </p:nvSpPr>
        <p:spPr>
          <a:xfrm>
            <a:off x="217800" y="5292000"/>
            <a:ext cx="838188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sp>
        <p:nvSpPr>
          <p:cNvPr id="593" name="CustomShape 4"/>
          <p:cNvSpPr/>
          <p:nvPr/>
        </p:nvSpPr>
        <p:spPr>
          <a:xfrm>
            <a:off x="6840" y="5559480"/>
            <a:ext cx="182808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1.0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4" name="CustomShape 5"/>
          <p:cNvSpPr/>
          <p:nvPr/>
        </p:nvSpPr>
        <p:spPr>
          <a:xfrm>
            <a:off x="243000" y="4876560"/>
            <a:ext cx="10706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2008</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12</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5" name="Line 6"/>
          <p:cNvSpPr/>
          <p:nvPr/>
        </p:nvSpPr>
        <p:spPr>
          <a:xfrm flipV="1">
            <a:off x="751320" y="53258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6" name="CustomShape 7"/>
          <p:cNvSpPr/>
          <p:nvPr/>
        </p:nvSpPr>
        <p:spPr>
          <a:xfrm>
            <a:off x="2131200" y="5276880"/>
            <a:ext cx="99288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2010</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6</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7" name="CustomShape 8"/>
          <p:cNvSpPr/>
          <p:nvPr/>
        </p:nvSpPr>
        <p:spPr>
          <a:xfrm>
            <a:off x="1691640" y="4156560"/>
            <a:ext cx="1799640" cy="12398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1.1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8" name="Line 9"/>
          <p:cNvSpPr/>
          <p:nvPr/>
        </p:nvSpPr>
        <p:spPr>
          <a:xfrm>
            <a:off x="2590920" y="4987800"/>
            <a:ext cx="360" cy="24444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9" name="CustomShape 10"/>
          <p:cNvSpPr/>
          <p:nvPr/>
        </p:nvSpPr>
        <p:spPr>
          <a:xfrm>
            <a:off x="4056480" y="4876560"/>
            <a:ext cx="10904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2011</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1" name="CustomShape 12"/>
          <p:cNvSpPr/>
          <p:nvPr/>
        </p:nvSpPr>
        <p:spPr>
          <a:xfrm>
            <a:off x="3684240" y="5559480"/>
            <a:ext cx="179064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1.2 </a:t>
            </a:r>
            <a:br>
              <a:rPr dirty="0"/>
            </a:b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602" name="CustomShape 13"/>
          <p:cNvSpPr/>
          <p:nvPr/>
        </p:nvSpPr>
        <p:spPr>
          <a:xfrm>
            <a:off x="7595640" y="4861020"/>
            <a:ext cx="1429920" cy="304920"/>
          </a:xfrm>
          <a:prstGeom prst="rect">
            <a:avLst/>
          </a:prstGeom>
          <a:noFill/>
          <a:ln w="3240">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4" name="CustomShape 15"/>
          <p:cNvSpPr/>
          <p:nvPr/>
        </p:nvSpPr>
        <p:spPr>
          <a:xfrm>
            <a:off x="7236360" y="5596560"/>
            <a:ext cx="1862640" cy="10490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最终发布并进行测试</a:t>
            </a:r>
            <a:endParaRPr lang="en-US" sz="1400" b="0" strike="noStrike" spc="-1" dirty="0">
              <a:latin typeface="Arial"/>
            </a:endParaRPr>
          </a:p>
        </p:txBody>
      </p:sp>
      <p:sp>
        <p:nvSpPr>
          <p:cNvPr id="605" name="CustomShape 16"/>
          <p:cNvSpPr/>
          <p:nvPr/>
        </p:nvSpPr>
        <p:spPr>
          <a:xfrm>
            <a:off x="6179040" y="5282640"/>
            <a:ext cx="89856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pc="-1" dirty="0">
                <a:solidFill>
                  <a:srgbClr val="C0504D"/>
                </a:solidFill>
                <a:latin typeface="Trebuchet MS"/>
                <a:ea typeface="Tahoma"/>
              </a:rPr>
              <a:t>7</a:t>
            </a:r>
            <a:r>
              <a:rPr lang="zh-CN" altLang="en-US" sz="2000" b="1" spc="-1" dirty="0">
                <a:solidFill>
                  <a:srgbClr val="C0504D"/>
                </a:solidFill>
                <a:latin typeface="Trebuchet MS"/>
                <a:ea typeface="Tahoma"/>
              </a:rPr>
              <a:t>月</a:t>
            </a:r>
            <a:endParaRPr lang="en-US" sz="2000" b="0" strike="noStrike" spc="-1" dirty="0">
              <a:latin typeface="Arial"/>
            </a:endParaRPr>
          </a:p>
        </p:txBody>
      </p:sp>
      <p:sp>
        <p:nvSpPr>
          <p:cNvPr id="606" name="CustomShape 17"/>
          <p:cNvSpPr/>
          <p:nvPr/>
        </p:nvSpPr>
        <p:spPr>
          <a:xfrm>
            <a:off x="5549040" y="4077000"/>
            <a:ext cx="204660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预览版发布</a:t>
            </a:r>
            <a:endParaRPr lang="en-US" sz="1400" b="0" strike="noStrike" spc="-1" dirty="0">
              <a:latin typeface="Arial"/>
            </a:endParaRPr>
          </a:p>
        </p:txBody>
      </p:sp>
      <p:sp>
        <p:nvSpPr>
          <p:cNvPr id="607" name="Line 18"/>
          <p:cNvSpPr/>
          <p:nvPr/>
        </p:nvSpPr>
        <p:spPr>
          <a:xfrm>
            <a:off x="6629760" y="4993560"/>
            <a:ext cx="360" cy="24408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20" name="CustomShape 2">
            <a:extLst>
              <a:ext uri="{FF2B5EF4-FFF2-40B4-BE49-F238E27FC236}">
                <a16:creationId xmlns:a16="http://schemas.microsoft.com/office/drawing/2014/main" id="{1AA7D198-7449-4971-A3D2-54FF7AC7F233}"/>
              </a:ext>
            </a:extLst>
          </p:cNvPr>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CustomShape 1"/>
          <p:cNvSpPr/>
          <p:nvPr/>
        </p:nvSpPr>
        <p:spPr>
          <a:xfrm>
            <a:off x="1547640" y="2205000"/>
            <a:ext cx="5688000" cy="203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Menlo"/>
                <a:ea typeface="Menlo"/>
              </a:rPr>
              <a:t>% gcc test.c -o test          </a:t>
            </a:r>
            <a:endParaRPr lang="en-US" sz="3200" b="0" strike="noStrike" spc="-1">
              <a:latin typeface="Arial"/>
            </a:endParaRPr>
          </a:p>
          <a:p>
            <a:pPr>
              <a:lnSpc>
                <a:spcPct val="100000"/>
              </a:lnSpc>
            </a:pPr>
            <a:endParaRPr lang="en-US" sz="3200" b="0" strike="noStrike" spc="-1">
              <a:latin typeface="Arial"/>
            </a:endParaRPr>
          </a:p>
          <a:p>
            <a:pPr>
              <a:lnSpc>
                <a:spcPct val="100000"/>
              </a:lnSpc>
            </a:pPr>
            <a:r>
              <a:rPr lang="en-US" sz="3200" b="0" strike="noStrike" spc="-1">
                <a:solidFill>
                  <a:srgbClr val="000000"/>
                </a:solidFill>
                <a:latin typeface="Menlo"/>
                <a:ea typeface="Menlo"/>
              </a:rPr>
              <a:t>% ./test</a:t>
            </a:r>
            <a:endParaRPr lang="en-US" sz="3200" b="0" strike="noStrike" spc="-1">
              <a:latin typeface="Arial"/>
            </a:endParaRPr>
          </a:p>
          <a:p>
            <a:pPr>
              <a:lnSpc>
                <a:spcPct val="100000"/>
              </a:lnSpc>
            </a:pPr>
            <a:r>
              <a:rPr lang="en-US" sz="3200" b="0" strike="noStrike" spc="-1">
                <a:solidFill>
                  <a:srgbClr val="000000"/>
                </a:solidFill>
                <a:latin typeface="Menlo"/>
                <a:ea typeface="Menlo"/>
              </a:rPr>
              <a:t>got ptr 0x7f84b0c03350</a:t>
            </a:r>
            <a:endParaRPr lang="en-US" sz="3200" b="0" strike="noStrike" spc="-1">
              <a:latin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7"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A non-NULL pointer was returned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Both OS X and Linux will </a:t>
            </a:r>
            <a:r>
              <a:rPr lang="en-US" sz="2400" b="0" i="1" strike="noStrike" spc="-1">
                <a:solidFill>
                  <a:srgbClr val="000000"/>
                </a:solidFill>
                <a:latin typeface="Trebuchet MS"/>
              </a:rPr>
              <a:t>oversubscribe</a:t>
            </a:r>
            <a:r>
              <a:rPr lang="en-US" sz="2400" b="0" strike="noStrike" spc="-1">
                <a:solidFill>
                  <a:srgbClr val="000000"/>
                </a:solidFill>
                <a:latin typeface="Trebuchet MS"/>
              </a:rPr>
              <a:t>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When will this memory actually get allocated?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Checking the return value of malloc/calloc is useless – malloc </a:t>
            </a:r>
            <a:r>
              <a:rPr lang="en-US" sz="2400" b="0" i="1" strike="noStrike" spc="-1">
                <a:solidFill>
                  <a:srgbClr val="000000"/>
                </a:solidFill>
                <a:latin typeface="Trebuchet MS"/>
              </a:rPr>
              <a:t>never*</a:t>
            </a:r>
            <a:r>
              <a:rPr lang="en-US" sz="2400" b="0" strike="noStrike" spc="-1">
                <a:solidFill>
                  <a:srgbClr val="000000"/>
                </a:solidFill>
                <a:latin typeface="Trebuchet MS"/>
              </a:rPr>
              <a:t> returns NULL!</a:t>
            </a:r>
            <a:endParaRPr lang="en-US" sz="2400" b="0" strike="noStrike" spc="-1">
              <a:latin typeface="Arial"/>
            </a:endParaRPr>
          </a:p>
        </p:txBody>
      </p:sp>
      <p:sp>
        <p:nvSpPr>
          <p:cNvPr id="2338"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
        <p:nvSpPr>
          <p:cNvPr id="2339" name="CustomShape 4"/>
          <p:cNvSpPr/>
          <p:nvPr/>
        </p:nvSpPr>
        <p:spPr>
          <a:xfrm>
            <a:off x="-189360" y="6488640"/>
            <a:ext cx="5863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This might not be true for an embedded system</a:t>
            </a:r>
            <a:endParaRPr lang="en-US" sz="1800" b="0" strike="noStrike" spc="-1">
              <a:latin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1"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This program does not actually allocate any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call malloc, but we never use it!</a:t>
            </a:r>
            <a:endParaRPr lang="en-US" sz="2400" b="0" strike="noStrike" spc="-1">
              <a:latin typeface="Arial"/>
            </a:endParaRPr>
          </a:p>
        </p:txBody>
      </p:sp>
      <p:sp>
        <p:nvSpPr>
          <p:cNvPr id="2342" name="CustomShape 3"/>
          <p:cNvSpPr/>
          <p:nvPr/>
        </p:nvSpPr>
        <p:spPr>
          <a:xfrm>
            <a:off x="4644000" y="1556640"/>
            <a:ext cx="4391640" cy="32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4"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what happens here?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pointer we got back, when accessed, will trigger a page fault in the kernel.</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kernel will then allocate us some memory, and allow us to write to it.</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But how much was allocated in this code? Only 4096 bytes (one page)</a:t>
            </a:r>
            <a:endParaRPr lang="en-US" sz="2400" b="0" strike="noStrike" spc="-1">
              <a:latin typeface="Arial"/>
            </a:endParaRPr>
          </a:p>
        </p:txBody>
      </p:sp>
      <p:sp>
        <p:nvSpPr>
          <p:cNvPr id="2345" name="CustomShape 3"/>
          <p:cNvSpPr/>
          <p:nvPr/>
        </p:nvSpPr>
        <p:spPr>
          <a:xfrm>
            <a:off x="4644000" y="1556640"/>
            <a:ext cx="439164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buffer[0] = 10.0f;</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7"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4KB pages will be allocated at a time, and can also be swapped to disk dynamically</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In fact, an allocation may not even be contiguous</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So, enqueueRead/enqueueWrite </a:t>
            </a:r>
            <a:r>
              <a:rPr lang="en-US" sz="3200" b="1" i="1" strike="noStrike" spc="-1">
                <a:solidFill>
                  <a:srgbClr val="000000"/>
                </a:solidFill>
                <a:latin typeface="Trebuchet MS"/>
              </a:rPr>
              <a:t>must</a:t>
            </a:r>
            <a:r>
              <a:rPr lang="en-US" sz="3200" b="0" strike="noStrike" spc="-1">
                <a:solidFill>
                  <a:srgbClr val="000000"/>
                </a:solidFill>
                <a:latin typeface="Trebuchet MS"/>
              </a:rPr>
              <a:t> incur an additional host memory to host memory copy, wasting bandwidth and costing performance</a:t>
            </a:r>
            <a:endParaRPr lang="en-US" sz="3200" b="0" strike="noStrike" spc="-1">
              <a:latin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EnqueueWrite</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host data into this contiguous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the DMA engines to start the transfer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EnqueueRead</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DMA engine to start transfer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Wait for interrupt to signal that the transfer has finished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transferred data from the contiguous memory into memory in the host code’s address space</a:t>
            </a:r>
            <a:endParaRPr lang="en-US" sz="2800" b="0" strike="noStrike" spc="-1">
              <a:latin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Pinned memory side-steps this issue by giving the host process </a:t>
            </a:r>
            <a:r>
              <a:rPr lang="en-US" sz="3200" b="0" i="1" strike="noStrike" spc="-1">
                <a:solidFill>
                  <a:srgbClr val="000000"/>
                </a:solidFill>
                <a:latin typeface="Trebuchet MS"/>
              </a:rPr>
              <a:t>direct</a:t>
            </a:r>
            <a:r>
              <a:rPr lang="en-US" sz="3200" b="0" strike="noStrike" spc="-1">
                <a:solidFill>
                  <a:srgbClr val="000000"/>
                </a:solidFill>
                <a:latin typeface="Trebuchet MS"/>
              </a:rPr>
              <a:t> access to the portions of host memory that the DMA engines read and write to.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results in much less time spent waiting for transfers!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Disclaimer: Not all drivers support it, and it makes allocations much more expensive (so it would be slow to continually allocate and free pinned memory!)</a:t>
            </a:r>
            <a:endParaRPr lang="en-US" sz="3200" b="0" strike="noStrike" spc="-1">
              <a:latin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CustomShape 1"/>
          <p:cNvSpPr/>
          <p:nvPr/>
        </p:nvSpPr>
        <p:spPr>
          <a:xfrm>
            <a:off x="467640" y="0"/>
            <a:ext cx="8228880" cy="97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Pinned Memory</a:t>
            </a:r>
            <a:endParaRPr lang="en-US" sz="4400" b="0" strike="noStrike" spc="-1">
              <a:latin typeface="Arial"/>
            </a:endParaRPr>
          </a:p>
        </p:txBody>
      </p:sp>
      <p:sp>
        <p:nvSpPr>
          <p:cNvPr id="2351" name="CustomShape 2"/>
          <p:cNvSpPr/>
          <p:nvPr/>
        </p:nvSpPr>
        <p:spPr>
          <a:xfrm>
            <a:off x="0" y="980640"/>
            <a:ext cx="3779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OpenCL has no official support for pinned memory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e.g. NVIDIA supports pinned memory allocations (</a:t>
            </a:r>
            <a:r>
              <a:rPr lang="en-US" sz="3200" b="1" strike="noStrike" spc="-1">
                <a:solidFill>
                  <a:srgbClr val="3366FF"/>
                </a:solidFill>
                <a:latin typeface="Courier New"/>
              </a:rPr>
              <a:t>CL_MEM_ALLOC_HOST_PTR</a:t>
            </a:r>
            <a:r>
              <a:rPr lang="en-US" sz="3200" b="0" strike="noStrike" spc="-1">
                <a:solidFill>
                  <a:srgbClr val="3366FF"/>
                </a:solidFill>
                <a:latin typeface="Trebuchet MS"/>
              </a:rPr>
              <a:t> </a:t>
            </a:r>
            <a:r>
              <a:rPr lang="en-US" sz="3200" b="0" strike="noStrike" spc="-1">
                <a:solidFill>
                  <a:srgbClr val="000000"/>
                </a:solidFill>
                <a:latin typeface="Trebuchet MS"/>
              </a:rPr>
              <a:t>flag)</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When you allocate a cl_mem object, you also allocate page-locked host memory of the same size</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this does not return the host pointer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Reading and writing data is handled by </a:t>
            </a:r>
            <a:r>
              <a:rPr lang="en-US" sz="3200" b="1" strike="noStrike" spc="-1">
                <a:solidFill>
                  <a:srgbClr val="000000"/>
                </a:solidFill>
                <a:latin typeface="Trebuchet MS"/>
              </a:rPr>
              <a:t>enqueueMapBuffer</a:t>
            </a:r>
            <a:r>
              <a:rPr lang="en-US" sz="3200" b="0" strike="noStrike" spc="-1">
                <a:solidFill>
                  <a:srgbClr val="000000"/>
                </a:solidFill>
                <a:latin typeface="Trebuchet MS"/>
              </a:rPr>
              <a:t>, which </a:t>
            </a:r>
            <a:r>
              <a:rPr lang="en-US" sz="3200" b="0" i="1" strike="noStrike" spc="-1">
                <a:solidFill>
                  <a:srgbClr val="000000"/>
                </a:solidFill>
                <a:latin typeface="Trebuchet MS"/>
              </a:rPr>
              <a:t>does</a:t>
            </a:r>
            <a:r>
              <a:rPr lang="en-US" sz="3200" b="0" strike="noStrike" spc="-1">
                <a:solidFill>
                  <a:srgbClr val="000000"/>
                </a:solidFill>
                <a:latin typeface="Trebuchet MS"/>
              </a:rPr>
              <a:t> return the host pointer</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Eventually call clEnqueueUnmapMemObject when you're done</a:t>
            </a:r>
            <a:endParaRPr lang="en-US" sz="3200" b="0" strike="noStrike" spc="-1">
              <a:latin typeface="Arial"/>
            </a:endParaRPr>
          </a:p>
        </p:txBody>
      </p:sp>
      <p:sp>
        <p:nvSpPr>
          <p:cNvPr id="2352" name="CustomShape 3"/>
          <p:cNvSpPr/>
          <p:nvPr/>
        </p:nvSpPr>
        <p:spPr>
          <a:xfrm>
            <a:off x="4032360" y="836640"/>
            <a:ext cx="5110920" cy="585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pPr>
            <a:r>
              <a:rPr lang="en-US" sz="1400" b="1" strike="noStrike" spc="-1">
                <a:solidFill>
                  <a:srgbClr val="3366FF"/>
                </a:solidFill>
                <a:latin typeface="Courier New"/>
              </a:rPr>
              <a:t>//create device 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cl_mem devPtrA = clCreateBuffer(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context,</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CL_MEM_ALLOC_HOST_PTR, //pinned memory flag</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//host pointer must be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*hostPtrA =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 clEnqueueMapBuffer(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queue,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devPtrA,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CL_TRUE, //blocking map</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CL_MAP_WRITE_INVALIDATE_REGION, //write data</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//offset of region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     //amount of data to be mapped</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NULL, NULL, //event information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//error code pointer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p:txBody>
      </p:sp>
      <p:sp>
        <p:nvSpPr>
          <p:cNvPr id="2353" name="CustomShape 4"/>
          <p:cNvSpPr/>
          <p:nvPr/>
        </p:nvSpPr>
        <p:spPr>
          <a:xfrm>
            <a:off x="4068000" y="6093360"/>
            <a:ext cx="5075280" cy="63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1" strike="noStrike" spc="-1">
                <a:solidFill>
                  <a:srgbClr val="3366FF"/>
                </a:solidFill>
                <a:latin typeface="Courier New"/>
                <a:ea typeface="DejaVu Sans"/>
              </a:rPr>
              <a:t>CL_MAP_WRITE_INVALIDATE_REGION </a:t>
            </a:r>
            <a:r>
              <a:rPr lang="en-US" sz="1200" b="1" strike="noStrike" spc="-1">
                <a:solidFill>
                  <a:srgbClr val="000000"/>
                </a:solidFill>
                <a:latin typeface="Trebuchet MS"/>
                <a:ea typeface="DejaVu Sans"/>
              </a:rPr>
              <a:t>is a v1.2 feature; if using v1.1 or earlier, would have to use </a:t>
            </a:r>
            <a:r>
              <a:rPr lang="en-US" sz="1200" b="1" strike="noStrike" spc="-1">
                <a:solidFill>
                  <a:srgbClr val="3366FF"/>
                </a:solidFill>
                <a:latin typeface="Courier New"/>
                <a:ea typeface="DejaVu Sans"/>
              </a:rPr>
              <a:t>CL_MAP_WRITE </a:t>
            </a:r>
            <a:r>
              <a:rPr lang="en-US" sz="1200" b="1" strike="noStrike" spc="-1">
                <a:solidFill>
                  <a:srgbClr val="000000"/>
                </a:solidFill>
                <a:latin typeface="Trebuchet MS"/>
                <a:ea typeface="DejaVu Sans"/>
              </a:rPr>
              <a:t>instead</a:t>
            </a:r>
            <a:r>
              <a:rPr lang="en-US" sz="1200" b="1" strike="noStrike" spc="-1">
                <a:solidFill>
                  <a:srgbClr val="3366FF"/>
                </a:solidFill>
                <a:latin typeface="Courier New"/>
                <a:ea typeface="DejaVu Sans"/>
              </a:rPr>
              <a:t>.</a:t>
            </a:r>
            <a:endParaRPr lang="en-US" sz="1200" b="0" strike="noStrike" spc="-1">
              <a:latin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Caveats</a:t>
            </a:r>
            <a:endParaRPr lang="en-US" sz="4400" b="0" strike="noStrike" spc="-1">
              <a:latin typeface="Arial"/>
            </a:endParaRPr>
          </a:p>
        </p:txBody>
      </p:sp>
      <p:sp>
        <p:nvSpPr>
          <p:cNvPr id="235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Again, allocating pinned memory is much more expensive (about 100x slower) than regular memory, so frequent allocations will be bad for performance.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However, frequent reads and writes will be much faster!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 all platforms support pinned memory. But, the above method will still work, and at least will not be any slower than regular use</a:t>
            </a:r>
            <a:endParaRPr lang="en-US" sz="3200" b="0" strike="noStrike" spc="-1">
              <a:latin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C++ for C Programmers</a:t>
            </a:r>
            <a:endParaRPr lang="en-US" sz="4000" b="0" strike="noStrike" spc="-1">
              <a:latin typeface="Arial"/>
            </a:endParaRPr>
          </a:p>
        </p:txBody>
      </p:sp>
      <p:sp>
        <p:nvSpPr>
          <p:cNvPr id="235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D</a:t>
            </a:r>
            <a:endParaRPr lang="en-US" sz="20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从手机到超级计算机</a:t>
            </a:r>
            <a:endParaRPr lang="en-US" sz="4400" b="0" strike="noStrike" spc="-1" dirty="0">
              <a:latin typeface="Arial"/>
            </a:endParaRPr>
          </a:p>
        </p:txBody>
      </p:sp>
      <p:sp>
        <p:nvSpPr>
          <p:cNvPr id="609" name="CustomShape 2"/>
          <p:cNvSpPr/>
          <p:nvPr/>
        </p:nvSpPr>
        <p:spPr>
          <a:xfrm>
            <a:off x="107640" y="1412640"/>
            <a:ext cx="504000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嵌入式版本针对移动和嵌入式设备设计</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放宽数据类型和精度要求</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避免需要单独的 </a:t>
            </a:r>
            <a:r>
              <a:rPr lang="en-US" sz="2400" b="0" strike="noStrike" spc="-1" dirty="0">
                <a:solidFill>
                  <a:srgbClr val="000000"/>
                </a:solidFill>
                <a:latin typeface="Trebuchet MS"/>
              </a:rPr>
              <a:t>“</a:t>
            </a:r>
            <a:r>
              <a:rPr lang="zh-CN" altLang="en-US" sz="2400" spc="-1" dirty="0">
                <a:solidFill>
                  <a:srgbClr val="000000"/>
                </a:solidFill>
                <a:latin typeface="Trebuchet MS"/>
              </a:rPr>
              <a:t>嵌入式</a:t>
            </a:r>
            <a:r>
              <a:rPr lang="en-US" sz="2400" b="0" strike="noStrike" spc="-1" dirty="0">
                <a:solidFill>
                  <a:srgbClr val="000000"/>
                </a:solidFill>
                <a:latin typeface="Trebuchet MS"/>
              </a:rPr>
              <a:t>ES”</a:t>
            </a:r>
            <a:r>
              <a:rPr lang="zh-CN" altLang="en-US" sz="2400" b="0" strike="noStrike" spc="-1" dirty="0">
                <a:solidFill>
                  <a:srgbClr val="000000"/>
                </a:solidFill>
                <a:latin typeface="Trebuchet MS"/>
              </a:rPr>
              <a:t>规范</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err="1">
                <a:solidFill>
                  <a:srgbClr val="000000"/>
                </a:solidFill>
                <a:latin typeface="Trebuchet MS"/>
              </a:rPr>
              <a:t>Khronos</a:t>
            </a:r>
            <a:r>
              <a:rPr lang="en-US" sz="2800" b="0" strike="noStrike" spc="-1" dirty="0">
                <a:solidFill>
                  <a:srgbClr val="000000"/>
                </a:solidFill>
                <a:latin typeface="Trebuchet MS"/>
              </a:rPr>
              <a:t> API </a:t>
            </a:r>
            <a:r>
              <a:rPr lang="zh-CN" altLang="en-US" sz="2800" b="0" strike="noStrike" spc="-1" dirty="0">
                <a:solidFill>
                  <a:srgbClr val="000000"/>
                </a:solidFill>
                <a:latin typeface="Trebuchet MS"/>
              </a:rPr>
              <a:t>为图形和图像提供计算支持</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支持高级应用，比如增强现实</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使得新市场领域中的并行计算成为可能</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手机，汽车，航空电子设备</a:t>
            </a:r>
            <a:endParaRPr lang="en-US" sz="2400" b="0" strike="noStrike" spc="-1" dirty="0">
              <a:latin typeface="Arial"/>
            </a:endParaRPr>
          </a:p>
        </p:txBody>
      </p:sp>
      <p:pic>
        <p:nvPicPr>
          <p:cNvPr id="610" name="Picture 2"/>
          <p:cNvPicPr/>
          <p:nvPr/>
        </p:nvPicPr>
        <p:blipFill>
          <a:blip r:embed="rId2"/>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400"/>
              </a:spcBef>
            </a:pPr>
            <a:r>
              <a:rPr lang="zh-CN" altLang="en-US" sz="2000" b="0" strike="noStrike" spc="-1" dirty="0">
                <a:solidFill>
                  <a:srgbClr val="000000"/>
                </a:solidFill>
                <a:latin typeface="Trebuchet MS"/>
                <a:ea typeface="DejaVu Sans"/>
              </a:rPr>
              <a:t>带有</a:t>
            </a:r>
            <a:r>
              <a:rPr lang="en-US" altLang="zh-CN" sz="2000" b="0" strike="noStrike" spc="-1" dirty="0">
                <a:solidFill>
                  <a:srgbClr val="000000"/>
                </a:solidFill>
                <a:latin typeface="Trebuchet MS"/>
                <a:ea typeface="DejaVu Sans"/>
              </a:rPr>
              <a:t>GPS</a:t>
            </a:r>
            <a:r>
              <a:rPr lang="zh-CN" altLang="en-US" sz="2000" b="0" strike="noStrike" spc="-1" dirty="0">
                <a:solidFill>
                  <a:srgbClr val="000000"/>
                </a:solidFill>
                <a:latin typeface="Trebuchet MS"/>
                <a:ea typeface="DejaVu Sans"/>
              </a:rPr>
              <a:t>的照相手机可以识别建筑物然后标记出来，并从互联网上获取相关信息</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 for C programmers</a:t>
            </a:r>
            <a:endParaRPr lang="en-US" sz="4400" b="0" strike="noStrike" spc="-1">
              <a:latin typeface="Arial"/>
            </a:endParaRPr>
          </a:p>
        </p:txBody>
      </p:sp>
      <p:sp>
        <p:nvSpPr>
          <p:cNvPr id="23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Appendix shows and highlights some of the basic features and principles of C++.</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intended for the working C programmer.</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C++ standards: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ISO/ANSI Standard 1998 (revision 2003)</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ISO/ANSI Standard 2011 (aka C++0x or C++11) </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Comments, includes, and variable definitions</a:t>
            </a:r>
            <a:endParaRPr lang="en-US" sz="4400" b="0" strike="noStrike" spc="-1">
              <a:latin typeface="Arial"/>
            </a:endParaRPr>
          </a:p>
        </p:txBody>
      </p:sp>
      <p:sp>
        <p:nvSpPr>
          <p:cNvPr id="2361" name="CustomShape 2"/>
          <p:cNvSpPr/>
          <p:nvPr/>
        </p:nvSpPr>
        <p:spPr>
          <a:xfrm>
            <a:off x="107640" y="1600200"/>
            <a:ext cx="8928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Single line comments:</a:t>
            </a:r>
            <a:endParaRPr lang="en-US" sz="3200" b="0" strike="noStrike" spc="-1">
              <a:latin typeface="Arial"/>
            </a:endParaRPr>
          </a:p>
          <a:p>
            <a:pPr>
              <a:lnSpc>
                <a:spcPct val="100000"/>
              </a:lnSpc>
              <a:spcBef>
                <a:spcPts val="641"/>
              </a:spcBef>
            </a:pPr>
            <a:r>
              <a:rPr lang="en-US" sz="3200" b="0" strike="noStrike" spc="-1">
                <a:solidFill>
                  <a:srgbClr val="000000"/>
                </a:solidFill>
                <a:latin typeface="Courier New Bold"/>
              </a:rPr>
              <a:t>   </a:t>
            </a:r>
            <a:r>
              <a:rPr lang="en-US" sz="2400" b="0" strike="noStrike" spc="-1">
                <a:solidFill>
                  <a:srgbClr val="000000"/>
                </a:solidFill>
                <a:latin typeface="Courier New Bold"/>
              </a:rPr>
              <a:t>// this is a C++ comment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includes are prefixed with “c”:</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2400" b="0" strike="noStrike" spc="-1">
                <a:solidFill>
                  <a:srgbClr val="000000"/>
                </a:solidFill>
                <a:latin typeface="Trebuchet MS"/>
              </a:rPr>
              <a:t>   </a:t>
            </a:r>
            <a:r>
              <a:rPr lang="en-US" sz="2400" b="0" strike="noStrike" spc="-1">
                <a:solidFill>
                  <a:srgbClr val="000000"/>
                </a:solidFill>
                <a:latin typeface="Courier New Bold"/>
              </a:rPr>
              <a:t>#include &lt;cstdio&gt;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IO from keyboard and to console</a:t>
            </a:r>
            <a:endParaRPr lang="en-US" sz="3200" b="0" strike="noStrike" spc="-1">
              <a:latin typeface="Arial"/>
            </a:endParaRPr>
          </a:p>
          <a:p>
            <a:pPr>
              <a:lnSpc>
                <a:spcPct val="100000"/>
              </a:lnSpc>
              <a:spcBef>
                <a:spcPts val="519"/>
              </a:spcBef>
            </a:pPr>
            <a:r>
              <a:rPr lang="en-US" sz="2600" b="0" strike="noStrike" spc="-1">
                <a:solidFill>
                  <a:srgbClr val="000000"/>
                </a:solidFill>
                <a:latin typeface="Letter Gothic Std"/>
              </a:rPr>
              <a:t>   </a:t>
            </a:r>
            <a:r>
              <a:rPr lang="en-US" sz="2400" b="0" strike="noStrike" spc="-1">
                <a:solidFill>
                  <a:srgbClr val="000000"/>
                </a:solidFill>
                <a:latin typeface="Letter Gothic Std"/>
              </a:rPr>
              <a:t>   </a:t>
            </a:r>
            <a:r>
              <a:rPr lang="en-US" sz="2400" b="0" strike="noStrike" spc="-1">
                <a:solidFill>
                  <a:srgbClr val="000000"/>
                </a:solidFill>
                <a:latin typeface="Courier New Bold"/>
              </a:rPr>
              <a:t>#include &lt;iosteam&gt;</a:t>
            </a:r>
            <a:endParaRPr lang="en-US" sz="2400" b="0" strike="noStrike" spc="-1">
              <a:latin typeface="Arial"/>
            </a:endParaRPr>
          </a:p>
          <a:p>
            <a:pPr>
              <a:lnSpc>
                <a:spcPct val="100000"/>
              </a:lnSpc>
              <a:spcBef>
                <a:spcPts val="479"/>
              </a:spcBef>
            </a:pPr>
            <a:r>
              <a:rPr lang="en-US" sz="2400" b="0" strike="noStrike" spc="-1">
                <a:solidFill>
                  <a:srgbClr val="17375E"/>
                </a:solidFill>
                <a:latin typeface="Courier New Bold"/>
              </a:rPr>
              <a:t>   int</a:t>
            </a:r>
            <a:r>
              <a:rPr lang="en-US" sz="2400" b="0" strike="noStrike" spc="-1">
                <a:solidFill>
                  <a:srgbClr val="C0504D"/>
                </a:solidFill>
                <a:latin typeface="Courier New Bold"/>
              </a:rPr>
              <a:t> </a:t>
            </a:r>
            <a:r>
              <a:rPr lang="en-US" sz="2400" b="0" strike="noStrike" spc="-1">
                <a:solidFill>
                  <a:srgbClr val="000000"/>
                </a:solidFill>
                <a:latin typeface="Courier New Bold"/>
              </a:rPr>
              <a:t>a;  </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std::cin &gt;&gt; a;  // input integer to ‘a’</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std::cout &lt;&lt; a; // outputs ‘a’ to console</a:t>
            </a:r>
            <a:endParaRPr lang="en-US" sz="2400" b="0" strike="noStrike" spc="-1">
              <a:latin typeface="Arial"/>
            </a:endParaRPr>
          </a:p>
          <a:p>
            <a:pPr>
              <a:lnSpc>
                <a:spcPct val="100000"/>
              </a:lnSpc>
              <a:spcBef>
                <a:spcPts val="641"/>
              </a:spcBef>
            </a:pPr>
            <a:endParaRPr lang="en-US" sz="2400" b="0" strike="noStrike" spc="-1">
              <a:latin typeface="Arial"/>
            </a:endParaRPr>
          </a:p>
          <a:p>
            <a:pPr>
              <a:lnSpc>
                <a:spcPct val="100000"/>
              </a:lnSpc>
              <a:spcBef>
                <a:spcPts val="641"/>
              </a:spcBef>
            </a:pPr>
            <a:endParaRPr lang="en-US" sz="2400" b="0" strike="noStrike" spc="-1">
              <a:latin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Namespaces</a:t>
            </a:r>
            <a:endParaRPr lang="en-US" sz="4400" b="0" strike="noStrike" spc="-1">
              <a:latin typeface="Arial"/>
            </a:endParaRPr>
          </a:p>
        </p:txBody>
      </p:sp>
      <p:sp>
        <p:nvSpPr>
          <p:cNvPr id="236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Definitions and variables can be scoped with namespaces.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 :: is used to dereference.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Using namespace opens names space into current scope.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Default namespace is std.</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2900" b="1" strike="noStrike" spc="-1">
                <a:solidFill>
                  <a:srgbClr val="000000"/>
                </a:solidFill>
                <a:latin typeface="Courier New Bold"/>
              </a:rPr>
              <a:t>#</a:t>
            </a:r>
            <a:r>
              <a:rPr lang="en-US" sz="2900" b="1" strike="noStrike" spc="-1">
                <a:solidFill>
                  <a:srgbClr val="C0504D"/>
                </a:solidFill>
                <a:latin typeface="Courier New Bold"/>
              </a:rPr>
              <a:t>include</a:t>
            </a:r>
            <a:r>
              <a:rPr lang="en-US" sz="2900" b="1" strike="noStrike" spc="-1">
                <a:solidFill>
                  <a:srgbClr val="000000"/>
                </a:solidFill>
                <a:latin typeface="Courier New Bold"/>
              </a:rPr>
              <a:t> </a:t>
            </a:r>
            <a:r>
              <a:rPr lang="en-US" sz="2900" b="1" strike="noStrike" spc="-1">
                <a:solidFill>
                  <a:srgbClr val="8064A2"/>
                </a:solidFill>
                <a:latin typeface="Courier New Bold"/>
              </a:rPr>
              <a:t>&lt;iostream&gt; </a:t>
            </a:r>
            <a:r>
              <a:rPr lang="en-US" sz="2900" b="1" strike="noStrike" spc="-1">
                <a:solidFill>
                  <a:srgbClr val="000000"/>
                </a:solidFill>
                <a:latin typeface="Courier New Bold"/>
              </a:rPr>
              <a:t>// definitions in std namespace</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namespace</a:t>
            </a:r>
            <a:r>
              <a:rPr lang="en-US" sz="2900" b="1" strike="noStrike" spc="-1">
                <a:solidFill>
                  <a:srgbClr val="000000"/>
                </a:solidFill>
                <a:latin typeface="Courier New Bold"/>
              </a:rPr>
              <a:t> foo {</a:t>
            </a:r>
            <a:endParaRPr lang="en-US" sz="2900" b="0" strike="noStrike" spc="-1">
              <a:latin typeface="Arial"/>
            </a:endParaRPr>
          </a:p>
          <a:p>
            <a:pPr>
              <a:lnSpc>
                <a:spcPct val="100000"/>
              </a:lnSpc>
              <a:spcBef>
                <a:spcPts val="581"/>
              </a:spcBef>
            </a:pPr>
            <a:r>
              <a:rPr lang="en-US" sz="2900" b="1" strike="noStrike" spc="-1">
                <a:solidFill>
                  <a:srgbClr val="17375E"/>
                </a:solidFill>
                <a:latin typeface="Courier New Bold"/>
              </a:rPr>
              <a:t>              int </a:t>
            </a:r>
            <a:r>
              <a:rPr lang="en-US" sz="2900" b="1" strike="noStrike" spc="-1">
                <a:solidFill>
                  <a:srgbClr val="4F81BD"/>
                </a:solidFill>
                <a:latin typeface="Courier New Bold"/>
              </a:rPr>
              <a:t>id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 </a:t>
            </a:r>
            <a:r>
              <a:rPr lang="en-US" sz="2900" b="1" strike="noStrike" spc="-1">
                <a:solidFill>
                  <a:srgbClr val="C0504D"/>
                </a:solidFill>
                <a:latin typeface="Courier New Bold"/>
              </a:rPr>
              <a:t>return</a:t>
            </a:r>
            <a:r>
              <a:rPr lang="en-US" sz="2900" b="1" strike="noStrike" spc="-1">
                <a:solidFill>
                  <a:srgbClr val="000000"/>
                </a:solidFill>
                <a:latin typeface="Courier New Bold"/>
              </a:rPr>
              <a:t> x;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x = foo::id(10);</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using</a:t>
            </a:r>
            <a:r>
              <a:rPr lang="en-US" sz="2900" b="1" strike="noStrike" spc="-1">
                <a:solidFill>
                  <a:srgbClr val="000000"/>
                </a:solidFill>
                <a:latin typeface="Courier New Bold"/>
              </a:rPr>
              <a:t> namespace std;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cout &lt;&lt; x; // no need to prefix with std::</a:t>
            </a:r>
            <a:endParaRPr lang="en-US" sz="2900" b="0" strike="noStrike" spc="-1">
              <a:latin typeface="Arial"/>
            </a:endParaRPr>
          </a:p>
          <a:p>
            <a:pPr>
              <a:lnSpc>
                <a:spcPct val="100000"/>
              </a:lnSpc>
              <a:spcBef>
                <a:spcPts val="581"/>
              </a:spcBef>
            </a:pPr>
            <a:endParaRPr lang="en-US" sz="2900" b="0" strike="noStrike" spc="-1">
              <a:latin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References in C++ … </a:t>
            </a:r>
            <a:br/>
            <a:r>
              <a:rPr lang="en-US" sz="4400" b="0" strike="noStrike" spc="-1">
                <a:solidFill>
                  <a:srgbClr val="000000"/>
                </a:solidFill>
                <a:latin typeface="Trebuchet MS"/>
              </a:rPr>
              <a:t>a safer way to do pointers</a:t>
            </a:r>
            <a:endParaRPr lang="en-US" sz="4400" b="0" strike="noStrike" spc="-1">
              <a:latin typeface="Arial"/>
            </a:endParaRPr>
          </a:p>
        </p:txBody>
      </p:sp>
      <p:sp>
        <p:nvSpPr>
          <p:cNvPr id="236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References are non-null pointers.  Since they can’t be NULL, you don’t have to check for NULL value all the time (as you do with C)</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in C we need to write: </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C0504D"/>
                </a:solidFill>
                <a:latin typeface="Courier New Bold"/>
              </a:rPr>
              <a:t>int </a:t>
            </a:r>
            <a:r>
              <a:rPr lang="en-US" sz="3200" b="1" strike="noStrike" spc="-1">
                <a:solidFill>
                  <a:srgbClr val="17375E"/>
                </a:solidFill>
                <a:latin typeface="Courier New Bold"/>
              </a:rPr>
              <a:t>foo</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if</a:t>
            </a:r>
            <a:r>
              <a:rPr lang="en-US" sz="3200" b="1" strike="noStrike" spc="-1">
                <a:solidFill>
                  <a:srgbClr val="000000"/>
                </a:solidFill>
                <a:latin typeface="Courier New Bold"/>
              </a:rPr>
              <a:t> (x != NULL)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else return </a:t>
            </a:r>
            <a:r>
              <a:rPr lang="en-US" sz="3200" b="1" strike="noStrike" spc="-1">
                <a:solidFill>
                  <a:srgbClr val="000000"/>
                </a:solidFill>
                <a:latin typeface="Courier New Bold"/>
              </a:rPr>
              <a:t>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C++ we could write:</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4F81BD"/>
                </a:solidFill>
                <a:latin typeface="Courier New Bold"/>
              </a:rPr>
              <a:t>foo</a:t>
            </a:r>
            <a:r>
              <a:rPr lang="en-US" sz="3200" b="1" strike="noStrike" spc="-1">
                <a:solidFill>
                  <a:srgbClr val="000000"/>
                </a:solidFill>
                <a:latin typeface="Courier New Bold"/>
              </a:rPr>
              <a:t>(</a:t>
            </a:r>
            <a:r>
              <a:rPr lang="en-US" sz="3200" b="1" strike="noStrike" spc="-1">
                <a:solidFill>
                  <a:srgbClr val="17375E"/>
                </a:solidFill>
                <a:latin typeface="Courier New Bold"/>
              </a:rPr>
              <a:t>int</a:t>
            </a:r>
            <a:r>
              <a:rPr lang="en-US" sz="3200" b="1" strike="noStrike" spc="-1">
                <a:solidFill>
                  <a:srgbClr val="000000"/>
                </a:solidFill>
                <a:latin typeface="Courier New Bold"/>
              </a:rPr>
              <a:t> &amp;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in both cases the memory address of x is passed (i.e. by reference) and not the value!</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New/Delete Memory allocation</a:t>
            </a:r>
            <a:endParaRPr lang="en-US" sz="4400" b="0" strike="noStrike" spc="-1">
              <a:latin typeface="Arial"/>
            </a:endParaRPr>
          </a:p>
        </p:txBody>
      </p:sp>
      <p:sp>
        <p:nvSpPr>
          <p:cNvPr id="236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provides safe(r) memory allocation</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new</a:t>
            </a:r>
            <a:r>
              <a:rPr lang="en-US" sz="3200" b="0" strike="noStrike" spc="-1">
                <a:solidFill>
                  <a:srgbClr val="000000"/>
                </a:solidFill>
                <a:latin typeface="Trebuchet MS"/>
              </a:rPr>
              <a:t>  and </a:t>
            </a:r>
            <a:r>
              <a:rPr lang="en-US" sz="3200" b="0" strike="noStrike" spc="-1">
                <a:solidFill>
                  <a:srgbClr val="C0504D"/>
                </a:solidFill>
                <a:latin typeface="Trebuchet MS"/>
              </a:rPr>
              <a:t>delete</a:t>
            </a:r>
            <a:r>
              <a:rPr lang="en-US" sz="3200" b="0" strike="noStrike" spc="-1">
                <a:solidFill>
                  <a:srgbClr val="000000"/>
                </a:solidFill>
                <a:latin typeface="Trebuchet MS"/>
              </a:rPr>
              <a:t> operator are defined for each type, including user defined types. No need to multiple by </a:t>
            </a:r>
            <a:r>
              <a:rPr lang="en-US" sz="3200" b="0" strike="noStrike" spc="-1">
                <a:solidFill>
                  <a:srgbClr val="4F81BD"/>
                </a:solidFill>
                <a:latin typeface="Trebuchet MS"/>
              </a:rPr>
              <a:t>sizeof</a:t>
            </a:r>
            <a:r>
              <a:rPr lang="en-US" sz="3200" b="0" strike="noStrike" spc="-1">
                <a:solidFill>
                  <a:srgbClr val="000000"/>
                </a:solidFill>
                <a:latin typeface="Trebuchet MS"/>
              </a:rPr>
              <a:t>(type) as in C.</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x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x;</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multi element allocation (i.e. arrays) we must use delete[].</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array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[100];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array;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Overloading</a:t>
            </a:r>
            <a:endParaRPr lang="en-US" sz="4400" b="0" strike="noStrike" spc="-1">
              <a:latin typeface="Arial"/>
            </a:endParaRPr>
          </a:p>
        </p:txBody>
      </p:sp>
      <p:sp>
        <p:nvSpPr>
          <p:cNvPr id="2369" name="CustomShape 2"/>
          <p:cNvSpPr/>
          <p:nvPr/>
        </p:nvSpPr>
        <p:spPr>
          <a:xfrm>
            <a:off x="107640" y="1412640"/>
            <a:ext cx="8856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allows functions to have the same name but with different argument types.</a:t>
            </a:r>
            <a:endParaRPr lang="en-US" sz="3200" b="0" strike="noStrike" spc="-1">
              <a:latin typeface="Arial"/>
            </a:endParaRPr>
          </a:p>
          <a:p>
            <a:pPr>
              <a:lnSpc>
                <a:spcPct val="100000"/>
              </a:lnSpc>
              <a:spcBef>
                <a:spcPts val="581"/>
              </a:spcBef>
            </a:pPr>
            <a:endParaRPr lang="en-US" sz="3200" b="0" strike="noStrike" spc="-1">
              <a:latin typeface="Arial"/>
            </a:endParaRPr>
          </a:p>
          <a:p>
            <a:pPr>
              <a:lnSpc>
                <a:spcPct val="100000"/>
              </a:lnSpc>
              <a:spcBef>
                <a:spcPts val="581"/>
              </a:spcBef>
            </a:pPr>
            <a:r>
              <a:rPr lang="en-US" sz="2900" b="0" strike="noStrike" spc="-1">
                <a:solidFill>
                  <a:srgbClr val="000000"/>
                </a:solidFill>
                <a:latin typeface="Letter Gothic Std"/>
              </a:rPr>
              <a:t>     </a:t>
            </a:r>
            <a:r>
              <a:rPr lang="en-US" sz="2900" b="1" strike="noStrike" spc="-1">
                <a:solidFill>
                  <a:srgbClr val="17375E"/>
                </a:solidFill>
                <a:latin typeface="Courier New Bold"/>
              </a:rPr>
              <a:t>int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a:t>
            </a:r>
            <a:r>
              <a:rPr lang="en-US" sz="2900" b="1" strike="noStrike" spc="-1">
                <a:solidFill>
                  <a:srgbClr val="17375E"/>
                </a:solidFill>
                <a:latin typeface="Courier New Bold"/>
              </a:rPr>
              <a:t>int </a:t>
            </a:r>
            <a:r>
              <a:rPr lang="en-US" sz="2900" b="1" strike="noStrike" spc="-1">
                <a:solidFill>
                  <a:srgbClr val="000000"/>
                </a:solidFill>
                <a:latin typeface="Courier New Bold"/>
              </a:rPr>
              <a:t>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float</a:t>
            </a:r>
            <a:r>
              <a:rPr lang="en-US" sz="2900" b="1" strike="noStrike" spc="-1">
                <a:solidFill>
                  <a:srgbClr val="000000"/>
                </a:solidFill>
                <a:latin typeface="Courier New Bold"/>
              </a:rPr>
              <a:t> x, </a:t>
            </a:r>
            <a:r>
              <a:rPr lang="en-US" sz="2900" b="1" strike="noStrike" spc="-1">
                <a:solidFill>
                  <a:srgbClr val="17375E"/>
                </a:solidFill>
                <a:latin typeface="Courier New Bold"/>
              </a:rPr>
              <a:t>float</a:t>
            </a:r>
            <a:r>
              <a:rPr lang="en-US" sz="2900" b="1" strike="noStrike" spc="-1">
                <a:solidFill>
                  <a:srgbClr val="000000"/>
                </a:solidFill>
                <a:latin typeface="Courier New Bold"/>
              </a:rPr>
              <a:t> 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float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f = </a:t>
            </a:r>
            <a:r>
              <a:rPr lang="en-US" sz="2900" b="1" strike="noStrike" spc="-1">
                <a:solidFill>
                  <a:srgbClr val="4F81BD"/>
                </a:solidFill>
                <a:latin typeface="Courier New Bold"/>
              </a:rPr>
              <a:t>add</a:t>
            </a:r>
            <a:r>
              <a:rPr lang="en-US" sz="2900" b="1" strike="noStrike" spc="-1">
                <a:solidFill>
                  <a:srgbClr val="000000"/>
                </a:solidFill>
                <a:latin typeface="Courier New Bold"/>
              </a:rPr>
              <a:t>(10.4f, 5.0f);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int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i = </a:t>
            </a:r>
            <a:r>
              <a:rPr lang="en-US" sz="2900" b="1" strike="noStrike" spc="-1">
                <a:solidFill>
                  <a:srgbClr val="4F81BD"/>
                </a:solidFill>
                <a:latin typeface="Courier New Bold"/>
              </a:rPr>
              <a:t>add</a:t>
            </a:r>
            <a:r>
              <a:rPr lang="en-US" sz="2900" b="1" strike="noStrike" spc="-1">
                <a:solidFill>
                  <a:srgbClr val="000000"/>
                </a:solidFill>
                <a:latin typeface="Courier New Bold"/>
              </a:rPr>
              <a:t>(100,20);</a:t>
            </a:r>
            <a:endParaRPr lang="en-US" sz="2900" b="0" strike="noStrike" spc="-1">
              <a:latin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a:t>
            </a:r>
            <a:endParaRPr lang="en-US" sz="4400" b="0" strike="noStrike" spc="-1">
              <a:latin typeface="Arial"/>
            </a:endParaRPr>
          </a:p>
        </p:txBody>
      </p:sp>
      <p:sp>
        <p:nvSpPr>
          <p:cNvPr id="2371" name="CustomShape 2"/>
          <p:cNvSpPr/>
          <p:nvPr/>
        </p:nvSpPr>
        <p:spPr>
          <a:xfrm>
            <a:off x="457200" y="844920"/>
            <a:ext cx="8290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marL="343080" indent="-342360">
              <a:lnSpc>
                <a:spcPct val="100000"/>
              </a:lnSpc>
              <a:spcBef>
                <a:spcPts val="479"/>
              </a:spcBef>
              <a:buClr>
                <a:srgbClr val="000000"/>
              </a:buClr>
              <a:buFont typeface="Arial"/>
              <a:buChar char="•"/>
            </a:pPr>
            <a:r>
              <a:rPr lang="en-US" sz="2400" b="1" strike="noStrike" spc="-1">
                <a:solidFill>
                  <a:srgbClr val="000000"/>
                </a:solidFill>
                <a:latin typeface="Trebuchet MS"/>
              </a:rPr>
              <a:t>C++ classes are an extension of C structs (and unions) that can functions (called member functions) as well as data.</a:t>
            </a:r>
            <a:endParaRPr lang="en-US" sz="2400" b="0" strike="noStrike" spc="-1">
              <a:latin typeface="Arial"/>
            </a:endParaRPr>
          </a:p>
        </p:txBody>
      </p:sp>
      <p:sp>
        <p:nvSpPr>
          <p:cNvPr id="2372" name="CustomShape 3"/>
          <p:cNvSpPr/>
          <p:nvPr/>
        </p:nvSpPr>
        <p:spPr>
          <a:xfrm>
            <a:off x="251640" y="5445360"/>
            <a:ext cx="8675640" cy="125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479"/>
              </a:spcBef>
            </a:pPr>
            <a:r>
              <a:rPr lang="en-US" sz="2400" b="0" strike="noStrike" spc="-1">
                <a:solidFill>
                  <a:srgbClr val="000000"/>
                </a:solidFill>
                <a:latin typeface="Trebuchet MS"/>
              </a:rPr>
              <a:t>The keyword “const” can be applied to member functions such as getX() to state that the particular member function will not modify the internal state of the object, i.e it will not cause any visual effects to someone owning a pointer to the said object. This allows for the compiler to report errors if this is not the case, better static analysis, and to optimize uses of the object , i.e. promote it to a register or set of registers. </a:t>
            </a: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2373" name="CustomShape 4"/>
          <p:cNvSpPr/>
          <p:nvPr/>
        </p:nvSpPr>
        <p:spPr>
          <a:xfrm>
            <a:off x="457200" y="1566000"/>
            <a:ext cx="8506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class</a:t>
            </a:r>
            <a:r>
              <a:rPr lang="en-US" sz="1400" b="1" strike="noStrike" spc="-1">
                <a:solidFill>
                  <a:srgbClr val="000000"/>
                </a:solidFill>
                <a:latin typeface="Courier New Bold"/>
              </a:rPr>
              <a:t> Vector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private:</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x_, y_, z_ ;</a:t>
            </a:r>
            <a:endParaRPr lang="en-US" sz="1400" b="0" strike="noStrike" spc="-1">
              <a:latin typeface="Arial"/>
            </a:endParaRPr>
          </a:p>
          <a:p>
            <a:pPr>
              <a:lnSpc>
                <a:spcPct val="100000"/>
              </a:lnSpc>
              <a:spcBef>
                <a:spcPts val="281"/>
              </a:spcBef>
            </a:pPr>
            <a:r>
              <a:rPr lang="en-US" sz="1400" b="1" strike="noStrike" spc="-1">
                <a:solidFill>
                  <a:srgbClr val="C0504D"/>
                </a:solidFill>
                <a:latin typeface="Courier New Bold"/>
              </a:rPr>
              <a:t>    public:</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Vector</a:t>
            </a: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 </a:t>
            </a:r>
            <a:r>
              <a:rPr lang="en-US" sz="1400" b="1" strike="noStrike" spc="-1">
                <a:solidFill>
                  <a:srgbClr val="17375E"/>
                </a:solidFill>
                <a:latin typeface="Courier New Bold"/>
              </a:rPr>
              <a:t>int </a:t>
            </a:r>
            <a:r>
              <a:rPr lang="en-US" sz="1400" b="1" strike="noStrike" spc="-1">
                <a:solidFill>
                  <a:srgbClr val="000000"/>
                </a:solidFill>
                <a:latin typeface="Courier New Bold"/>
              </a:rPr>
              <a:t>y, </a:t>
            </a:r>
            <a:r>
              <a:rPr lang="en-US" sz="1400" b="1" strike="noStrike" spc="-1">
                <a:solidFill>
                  <a:srgbClr val="17375E"/>
                </a:solidFill>
                <a:latin typeface="Courier New Bold"/>
              </a:rPr>
              <a:t>int </a:t>
            </a:r>
            <a:r>
              <a:rPr lang="en-US" sz="1400" b="1" strike="noStrike" spc="-1">
                <a:solidFill>
                  <a:srgbClr val="000000"/>
                </a:solidFill>
                <a:latin typeface="Courier New Bold"/>
              </a:rPr>
              <a:t>z) : x_(x), y_(y), z_(z) {} // constructor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~Vector // destructor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cout &lt;&lt; “vector destructor”;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4F81BD"/>
                </a:solidFill>
                <a:latin typeface="Courier New Bold"/>
              </a:rPr>
              <a:t>getX</a:t>
            </a:r>
            <a:r>
              <a:rPr lang="en-US" sz="1400" b="1" strike="noStrike" spc="-1">
                <a:solidFill>
                  <a:srgbClr val="000000"/>
                </a:solidFill>
                <a:latin typeface="Courier New Bold"/>
              </a:rPr>
              <a:t>() </a:t>
            </a:r>
            <a:r>
              <a:rPr lang="en-US" sz="1400" b="1" strike="noStrike" spc="-1">
                <a:solidFill>
                  <a:srgbClr val="C0504D"/>
                </a:solidFill>
                <a:latin typeface="Courier New Bold"/>
              </a:rPr>
              <a:t>const </a:t>
            </a:r>
            <a:r>
              <a:rPr lang="en-US" sz="1400" b="1" strike="noStrike" spc="-1">
                <a:solidFill>
                  <a:srgbClr val="000000"/>
                </a:solidFill>
                <a:latin typeface="Courier New Bold"/>
              </a:rPr>
              <a:t>{ </a:t>
            </a:r>
            <a:r>
              <a:rPr lang="en-US" sz="1400" b="1" strike="noStrike" spc="-1">
                <a:solidFill>
                  <a:srgbClr val="C0504D"/>
                </a:solidFill>
                <a:latin typeface="Courier New Bold"/>
              </a:rPr>
              <a:t>return</a:t>
            </a:r>
            <a:r>
              <a:rPr lang="en-US" sz="1400" b="1" strike="noStrike" spc="-1">
                <a:solidFill>
                  <a:srgbClr val="000000"/>
                </a:solidFill>
                <a:latin typeface="Courier New Bold"/>
              </a:rPr>
              <a:t> x_; } // access member function</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p:txBody>
      </p:sp>
      <p:sp>
        <p:nvSpPr>
          <p:cNvPr id="2374" name="CustomShape 5"/>
          <p:cNvSpPr/>
          <p:nvPr/>
        </p:nvSpPr>
        <p:spPr>
          <a:xfrm flipV="1">
            <a:off x="2123640" y="4436280"/>
            <a:ext cx="647280" cy="100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 name="CustomShape 1"/>
          <p:cNvSpPr/>
          <p:nvPr/>
        </p:nvSpPr>
        <p:spPr>
          <a:xfrm>
            <a:off x="0" y="-90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More information about constructors</a:t>
            </a:r>
            <a:endParaRPr lang="en-US" sz="4400" b="0" strike="noStrike" spc="-1">
              <a:latin typeface="Arial"/>
            </a:endParaRPr>
          </a:p>
        </p:txBody>
      </p:sp>
      <p:sp>
        <p:nvSpPr>
          <p:cNvPr id="2376"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constructor from the previous slide …</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Vector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a:t>
            </a:r>
            <a:r>
              <a:rPr lang="en-US" sz="2800" b="1" strike="noStrike" spc="-1">
                <a:solidFill>
                  <a:srgbClr val="17375E"/>
                </a:solidFill>
                <a:latin typeface="Courier New Bold"/>
              </a:rPr>
              <a:t>int </a:t>
            </a:r>
            <a:r>
              <a:rPr lang="en-US" sz="2800" b="1" strike="noStrike" spc="-1">
                <a:solidFill>
                  <a:srgbClr val="000000"/>
                </a:solidFill>
                <a:latin typeface="Courier New Bold"/>
              </a:rPr>
              <a:t>y, </a:t>
            </a:r>
            <a:r>
              <a:rPr lang="en-US" sz="2800" b="1" strike="noStrike" spc="-1">
                <a:solidFill>
                  <a:srgbClr val="17375E"/>
                </a:solidFill>
                <a:latin typeface="Courier New Bold"/>
              </a:rPr>
              <a:t>int </a:t>
            </a:r>
            <a:r>
              <a:rPr lang="en-US" sz="2800" b="1" strike="noStrike" spc="-1">
                <a:solidFill>
                  <a:srgbClr val="000000"/>
                </a:solidFill>
                <a:latin typeface="Courier New Bold"/>
              </a:rPr>
              <a:t>z): x_(x), y_(y), z_(z)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 member data local to a class (or struct) can be initialized using the noation</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data_name(initializer_name),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two semantically equivalent structs in which the constructor sets the data member x_ to the input value x:</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Case B must use a temporary to read the value of x, while this is not so for Case A. This is due to C’s definition of local stack allocation.</a:t>
            </a: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This turns out to be very import in C++11 with its memory model which states that an object is said to exist once inside the body of the constructor and hence thread safety becomes an issue, this is not the case for the constructor initalization list (case A). This means that safe double locking and similar idioms can be implemented using this approach.</a:t>
            </a:r>
            <a:endParaRPr lang="en-US" sz="3200" b="0" strike="noStrike" spc="-1">
              <a:latin typeface="Arial"/>
            </a:endParaRPr>
          </a:p>
        </p:txBody>
      </p:sp>
      <p:sp>
        <p:nvSpPr>
          <p:cNvPr id="2377" name="CustomShape 3"/>
          <p:cNvSpPr/>
          <p:nvPr/>
        </p:nvSpPr>
        <p:spPr>
          <a:xfrm>
            <a:off x="1513080" y="2925000"/>
            <a:ext cx="28627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8" name="CustomShape 4"/>
          <p:cNvSpPr/>
          <p:nvPr/>
        </p:nvSpPr>
        <p:spPr>
          <a:xfrm>
            <a:off x="5256720" y="2925000"/>
            <a:ext cx="30031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 = 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9" name="CustomShape 5"/>
          <p:cNvSpPr/>
          <p:nvPr/>
        </p:nvSpPr>
        <p:spPr>
          <a:xfrm>
            <a:off x="598680" y="2925000"/>
            <a:ext cx="356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A</a:t>
            </a:r>
            <a:endParaRPr lang="en-US" sz="1800" b="0" strike="noStrike" spc="-1">
              <a:latin typeface="Arial"/>
            </a:endParaRPr>
          </a:p>
        </p:txBody>
      </p:sp>
      <p:sp>
        <p:nvSpPr>
          <p:cNvPr id="2380" name="CustomShape 6"/>
          <p:cNvSpPr/>
          <p:nvPr/>
        </p:nvSpPr>
        <p:spPr>
          <a:xfrm>
            <a:off x="4412520" y="2925000"/>
            <a:ext cx="35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B</a:t>
            </a:r>
            <a:endParaRPr lang="en-US" sz="1800" b="0" strike="noStrike" spc="-1">
              <a:latin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block where we construct an object (the vector “v”), use it and then reach the end of the block</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000000"/>
                </a:solidFill>
                <a:latin typeface="Courier New Bold"/>
              </a:rPr>
              <a: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Vector v(10,20,30);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vector {x_ = 10, y_ = 20 , z_ = 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use v</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at this point v’s destructor would be called!</a:t>
            </a:r>
            <a:endParaRPr lang="en-US" sz="2600" b="0" strike="noStrike" spc="-1">
              <a:latin typeface="Arial"/>
            </a:endParaRPr>
          </a:p>
          <a:p>
            <a:pPr>
              <a:lnSpc>
                <a:spcPct val="100000"/>
              </a:lnSpc>
              <a:spcBef>
                <a:spcPts val="641"/>
              </a:spcBef>
            </a:pP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at the end of the block, v is no longer accessible and hence can be destroyed.  At this point, the destructor for v is called.</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to classes, e.g. inheritance but it is all based on this basic notion.</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previous examples adds no additional data or overhead to a traditional C struct, it has just improved software composibility.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 objects</a:t>
            </a:r>
            <a:endParaRPr lang="en-US" sz="4400" b="0" strike="noStrike" spc="-1">
              <a:latin typeface="Arial"/>
            </a:endParaRPr>
          </a:p>
        </p:txBody>
      </p:sp>
      <p:sp>
        <p:nvSpPr>
          <p:cNvPr id="238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application operator can be overloaded to define functor classes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439"/>
              </a:spcBef>
            </a:pPr>
            <a:r>
              <a:rPr lang="en-US" sz="2200" b="0" strike="noStrike" spc="-1">
                <a:solidFill>
                  <a:srgbClr val="000000"/>
                </a:solidFill>
                <a:latin typeface="Letter Gothic Std"/>
              </a:rPr>
              <a:t>   </a:t>
            </a:r>
            <a:r>
              <a:rPr lang="en-US" sz="2200" b="1" strike="noStrike" spc="-1">
                <a:solidFill>
                  <a:srgbClr val="C0504D"/>
                </a:solidFill>
                <a:latin typeface="Courier New Bold"/>
              </a:rPr>
              <a:t>struct </a:t>
            </a:r>
            <a:r>
              <a:rPr lang="en-US" sz="2200" b="1" strike="noStrike" spc="-1">
                <a:solidFill>
                  <a:srgbClr val="000000"/>
                </a:solidFill>
                <a:latin typeface="Courier New Bold"/>
              </a:rPr>
              <a:t>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4F81BD"/>
                </a:solidFill>
                <a:latin typeface="Courier New Bold"/>
              </a:rPr>
              <a:t>operator</a:t>
            </a: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000000"/>
                </a:solidFill>
                <a:latin typeface="Courier New Bold"/>
              </a:rPr>
              <a:t>x) { </a:t>
            </a:r>
            <a:r>
              <a:rPr lang="en-US" sz="2200" b="1" strike="noStrike" spc="-1">
                <a:solidFill>
                  <a:srgbClr val="C0504D"/>
                </a:solidFill>
                <a:latin typeface="Courier New Bold"/>
              </a:rPr>
              <a:t>return</a:t>
            </a:r>
            <a:r>
              <a:rPr lang="en-US" sz="2200" b="1" strike="noStrike" spc="-1">
                <a:solidFill>
                  <a:srgbClr val="000000"/>
                </a:solidFill>
                <a:latin typeface="Courier New Bold"/>
              </a:rPr>
              <a:t> x*x;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 create an object of type 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Functor f();</a:t>
            </a:r>
            <a:endParaRPr lang="en-US" sz="2200" b="0" strike="noStrike" spc="-1">
              <a:latin typeface="Arial"/>
            </a:endParaRPr>
          </a:p>
          <a:p>
            <a:pPr>
              <a:lnSpc>
                <a:spcPct val="100000"/>
              </a:lnSpc>
              <a:spcBef>
                <a:spcPts val="439"/>
              </a:spcBef>
            </a:pPr>
            <a:r>
              <a:rPr lang="en-US" sz="2200" b="1" strike="noStrike" spc="-1">
                <a:solidFill>
                  <a:srgbClr val="17375E"/>
                </a:solidFill>
                <a:latin typeface="Courier New Bold"/>
              </a:rPr>
              <a:t>   int </a:t>
            </a:r>
            <a:r>
              <a:rPr lang="en-US" sz="2200" b="1" strike="noStrike" spc="-1">
                <a:solidFill>
                  <a:srgbClr val="000000"/>
                </a:solidFill>
                <a:latin typeface="Courier New Bold"/>
              </a:rPr>
              <a:t>value = f(10); // call the operator()</a:t>
            </a:r>
            <a:endParaRPr lang="en-US" sz="2200" b="0" strike="noStrike" spc="-1">
              <a:latin typeface="Arial"/>
            </a:endParaRPr>
          </a:p>
          <a:p>
            <a:pPr>
              <a:lnSpc>
                <a:spcPct val="100000"/>
              </a:lnSpc>
              <a:spcBef>
                <a:spcPts val="641"/>
              </a:spcBef>
            </a:pPr>
            <a:endParaRPr lang="en-US" sz="2200" b="0" strike="noStrike" spc="-1">
              <a:latin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functions</a:t>
            </a:r>
            <a:endParaRPr lang="en-US" sz="4400" b="0" strike="noStrike" spc="-1">
              <a:latin typeface="Arial"/>
            </a:endParaRPr>
          </a:p>
        </p:txBody>
      </p:sp>
      <p:sp>
        <p:nvSpPr>
          <p:cNvPr id="2388"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function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functions to be parameterized with a type(s).</a:t>
            </a:r>
            <a:endParaRPr lang="en-US" sz="3200" b="0" strike="noStrike" spc="-1">
              <a:latin typeface="Arial"/>
            </a:endParaRPr>
          </a:p>
          <a:p>
            <a:pPr>
              <a:lnSpc>
                <a:spcPct val="100000"/>
              </a:lnSpc>
              <a:spcBef>
                <a:spcPts val="479"/>
              </a:spcBef>
            </a:pPr>
            <a:r>
              <a:rPr lang="en-US" sz="2400" b="0" strike="noStrike" spc="-1">
                <a:solidFill>
                  <a:srgbClr val="000000"/>
                </a:solidFill>
                <a:latin typeface="Letter Gothic Std"/>
              </a:rPr>
              <a:t> </a:t>
            </a:r>
            <a:endParaRPr lang="en-US" sz="2400" b="0" strike="noStrike" spc="-1">
              <a:latin typeface="Arial"/>
            </a:endParaRPr>
          </a:p>
          <a:p>
            <a:pPr>
              <a:lnSpc>
                <a:spcPct val="100000"/>
              </a:lnSpc>
              <a:spcBef>
                <a:spcPts val="479"/>
              </a:spcBef>
            </a:pPr>
            <a:r>
              <a:rPr lang="en-US" sz="2400" b="1" strike="noStrike" spc="-1">
                <a:solidFill>
                  <a:srgbClr val="17375E"/>
                </a:solidFill>
                <a:latin typeface="Courier New Bold"/>
              </a:rPr>
              <a:t>template</a:t>
            </a:r>
            <a:r>
              <a:rPr lang="en-US" sz="2400" b="1" strike="noStrike" spc="-1">
                <a:solidFill>
                  <a:srgbClr val="000000"/>
                </a:solidFill>
                <a:latin typeface="Courier New Bold"/>
              </a:rPr>
              <a:t>&lt;</a:t>
            </a:r>
            <a:r>
              <a:rPr lang="en-US" sz="2400" b="1" strike="noStrike" spc="-1">
                <a:solidFill>
                  <a:srgbClr val="C0504D"/>
                </a:solidFill>
                <a:latin typeface="Courier New Bold"/>
              </a:rPr>
              <a:t>typename </a:t>
            </a:r>
            <a:r>
              <a:rPr lang="en-US" sz="2400" b="1" strike="noStrike" spc="-1">
                <a:solidFill>
                  <a:srgbClr val="000000"/>
                </a:solidFill>
                <a:latin typeface="Courier New Bold"/>
              </a:rPr>
              <a:t>T&gt;</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T </a:t>
            </a:r>
            <a:r>
              <a:rPr lang="en-US" sz="2400" b="1" strike="noStrike" spc="-1">
                <a:solidFill>
                  <a:srgbClr val="4F81BD"/>
                </a:solidFill>
                <a:latin typeface="Courier New Bold"/>
              </a:rPr>
              <a:t>add</a:t>
            </a:r>
            <a:r>
              <a:rPr lang="en-US" sz="2400" b="1" strike="noStrike" spc="-1">
                <a:solidFill>
                  <a:srgbClr val="000000"/>
                </a:solidFill>
                <a:latin typeface="Courier New Bold"/>
              </a:rPr>
              <a:t>(T x, T y) { </a:t>
            </a:r>
            <a:r>
              <a:rPr lang="en-US" sz="2400" b="1" strike="noStrike" spc="-1">
                <a:solidFill>
                  <a:srgbClr val="C0504D"/>
                </a:solidFill>
                <a:latin typeface="Courier New Bold"/>
              </a:rPr>
              <a:t>return</a:t>
            </a:r>
            <a:r>
              <a:rPr lang="en-US" sz="2400" b="1" strike="noStrike" spc="-1">
                <a:solidFill>
                  <a:srgbClr val="000000"/>
                </a:solidFill>
                <a:latin typeface="Courier New Bold"/>
              </a:rPr>
              <a:t> x+y;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float</a:t>
            </a:r>
            <a:r>
              <a:rPr lang="en-US" sz="2400" b="1" strike="noStrike" spc="-1">
                <a:solidFill>
                  <a:srgbClr val="000000"/>
                </a:solidFill>
                <a:latin typeface="Courier New Bold"/>
              </a:rPr>
              <a:t>  f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float</a:t>
            </a:r>
            <a:r>
              <a:rPr lang="en-US" sz="2400" b="1" strike="noStrike" spc="-1">
                <a:solidFill>
                  <a:srgbClr val="000000"/>
                </a:solidFill>
                <a:latin typeface="Courier New Bold"/>
              </a:rPr>
              <a:t>&gt;(10.4f, 5.0f); // float version</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int </a:t>
            </a:r>
            <a:r>
              <a:rPr lang="en-US" sz="2400" b="1" strike="noStrike" spc="-1">
                <a:solidFill>
                  <a:srgbClr val="000000"/>
                </a:solidFill>
                <a:latin typeface="Courier New Bold"/>
              </a:rPr>
              <a:t>i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int</a:t>
            </a:r>
            <a:r>
              <a:rPr lang="en-US" sz="2400" b="1" strike="noStrike" spc="-1">
                <a:solidFill>
                  <a:srgbClr val="000000"/>
                </a:solidFill>
                <a:latin typeface="Courier New Bold"/>
              </a:rPr>
              <a:t>&gt;(100,20);           // int version</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use the templatized type, T, inside the template function</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classes</a:t>
            </a:r>
            <a:endParaRPr lang="en-US" sz="4400" b="0" strike="noStrike" spc="-1">
              <a:latin typeface="Arial"/>
            </a:endParaRPr>
          </a:p>
        </p:txBody>
      </p:sp>
      <p:sp>
        <p:nvSpPr>
          <p:cNvPr id="2390" name="CustomShape 2"/>
          <p:cNvSpPr/>
          <p:nvPr/>
        </p:nvSpPr>
        <p:spPr>
          <a:xfrm>
            <a:off x="251640" y="1600200"/>
            <a:ext cx="8640360" cy="521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class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class to be parameterized with a type(s) too.</a:t>
            </a:r>
            <a:endParaRPr lang="en-US" sz="3200" b="0" strike="noStrike" spc="-1">
              <a:latin typeface="Arial"/>
            </a:endParaRPr>
          </a:p>
          <a:p>
            <a:pPr marL="399960">
              <a:lnSpc>
                <a:spcPct val="100000"/>
              </a:lnSpc>
              <a:spcBef>
                <a:spcPts val="519"/>
              </a:spcBef>
            </a:pPr>
            <a:br/>
            <a:r>
              <a:rPr lang="en-US" sz="2600" b="1" strike="noStrike" spc="-1">
                <a:solidFill>
                  <a:srgbClr val="17375E"/>
                </a:solidFill>
                <a:latin typeface="Courier New Bold"/>
              </a:rPr>
              <a:t>template</a:t>
            </a:r>
            <a:r>
              <a:rPr lang="en-US" sz="2600" b="1" strike="noStrike" spc="-1">
                <a:solidFill>
                  <a:srgbClr val="000000"/>
                </a:solidFill>
                <a:latin typeface="Courier New Bold"/>
              </a:rPr>
              <a:t> &lt;</a:t>
            </a:r>
            <a:r>
              <a:rPr lang="en-US" sz="2600" b="1" strike="noStrike" spc="-1">
                <a:solidFill>
                  <a:srgbClr val="C0504D"/>
                </a:solidFill>
                <a:latin typeface="Courier New Bold"/>
              </a:rPr>
              <a:t>typename </a:t>
            </a:r>
            <a:r>
              <a:rPr lang="en-US" sz="2600" b="1" strike="noStrike" spc="-1">
                <a:solidFill>
                  <a:srgbClr val="000000"/>
                </a:solidFill>
                <a:latin typeface="Courier New Bold"/>
              </a:rPr>
              <a:t>T&gt;</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class</a:t>
            </a:r>
            <a:r>
              <a:rPr lang="en-US" sz="2600" b="1" strike="noStrike" spc="-1">
                <a:solidFill>
                  <a:srgbClr val="000000"/>
                </a:solidFill>
                <a:latin typeface="Courier New Bold"/>
              </a:rPr>
              <a:t> Square</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T </a:t>
            </a:r>
            <a:r>
              <a:rPr lang="en-US" sz="2600" b="1" strike="noStrike" spc="-1">
                <a:solidFill>
                  <a:srgbClr val="4F81BD"/>
                </a:solidFill>
                <a:latin typeface="Courier New Bold"/>
              </a:rPr>
              <a:t>operator</a:t>
            </a:r>
            <a:r>
              <a:rPr lang="en-US" sz="2600" b="1" strike="noStrike" spc="-1">
                <a:solidFill>
                  <a:srgbClr val="000000"/>
                </a:solidFill>
                <a:latin typeface="Courier New Bold"/>
              </a:rPr>
              <a:t>() (T x) { </a:t>
            </a:r>
            <a:r>
              <a:rPr lang="en-US" sz="2600" b="1" strike="noStrike" spc="-1">
                <a:solidFill>
                  <a:srgbClr val="C0504D"/>
                </a:solidFill>
                <a:latin typeface="Courier New Bold"/>
              </a:rPr>
              <a:t>return </a:t>
            </a:r>
            <a:r>
              <a:rPr lang="en-US" sz="2600" b="1" strike="noStrike" spc="-1">
                <a:solidFill>
                  <a:srgbClr val="000000"/>
                </a:solidFill>
                <a:latin typeface="Courier New Bold"/>
              </a:rPr>
              <a:t>x*x;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Square&lt;</a:t>
            </a:r>
            <a:r>
              <a:rPr lang="en-US" sz="2600" b="1" strike="noStrike" spc="-1">
                <a:solidFill>
                  <a:srgbClr val="17375E"/>
                </a:solidFill>
                <a:latin typeface="Courier New Bold"/>
              </a:rPr>
              <a:t>int</a:t>
            </a:r>
            <a:r>
              <a:rPr lang="en-US" sz="2600" b="1" strike="noStrike" spc="-1">
                <a:solidFill>
                  <a:srgbClr val="000000"/>
                </a:solidFill>
                <a:latin typeface="Courier New Bold"/>
              </a:rPr>
              <a:t>&gt; f_int();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int </a:t>
            </a:r>
            <a:r>
              <a:rPr lang="en-US" sz="2600" b="1" strike="noStrike" spc="-1">
                <a:solidFill>
                  <a:srgbClr val="000000"/>
                </a:solidFill>
                <a:latin typeface="Courier New Bold"/>
              </a:rPr>
              <a:t>value = </a:t>
            </a:r>
            <a:r>
              <a:rPr lang="en-US" sz="2600" b="1" strike="noStrike" spc="-1">
                <a:solidFill>
                  <a:srgbClr val="4F81BD"/>
                </a:solidFill>
                <a:latin typeface="Courier New Bold"/>
              </a:rPr>
              <a:t>f_int</a:t>
            </a:r>
            <a:r>
              <a:rPr lang="en-US" sz="2600" b="1" strike="noStrike" spc="-1">
                <a:solidFill>
                  <a:srgbClr val="000000"/>
                </a:solidFill>
                <a:latin typeface="Courier New Bold"/>
              </a:rPr>
              <a:t>(10); </a:t>
            </a: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C++11 defines a function template</a:t>
            </a:r>
            <a:endParaRPr lang="en-US" sz="4400" b="0" strike="noStrike" spc="-1">
              <a:latin typeface="Arial"/>
            </a:endParaRPr>
          </a:p>
        </p:txBody>
      </p:sp>
      <p:sp>
        <p:nvSpPr>
          <p:cNvPr id="2392" name="CustomShape 2"/>
          <p:cNvSpPr/>
          <p:nvPr/>
        </p:nvSpPr>
        <p:spPr>
          <a:xfrm>
            <a:off x="179640" y="1600200"/>
            <a:ext cx="8784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function objects can be stored in the templated class std::function.    The following header defines the class std::function</a:t>
            </a:r>
            <a:br/>
            <a:r>
              <a:rPr lang="en-US" sz="3200" b="0" strike="noStrike" spc="-1">
                <a:solidFill>
                  <a:srgbClr val="000000"/>
                </a:solidFill>
                <a:latin typeface="Trebuchet MS"/>
              </a:rPr>
              <a:t> </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3200" b="1" strike="noStrike" spc="-1">
                <a:solidFill>
                  <a:srgbClr val="000000"/>
                </a:solidFill>
                <a:latin typeface="Courier New Bold"/>
              </a:rPr>
              <a:t>#</a:t>
            </a:r>
            <a:r>
              <a:rPr lang="en-US" sz="3200" b="1" strike="noStrike" spc="-1">
                <a:solidFill>
                  <a:srgbClr val="C0504D"/>
                </a:solidFill>
                <a:latin typeface="Courier New Bold"/>
              </a:rPr>
              <a:t>include</a:t>
            </a:r>
            <a:r>
              <a:rPr lang="en-US" sz="3200" b="1" strike="noStrike" spc="-1">
                <a:solidFill>
                  <a:srgbClr val="000000"/>
                </a:solidFill>
                <a:latin typeface="Courier New Bold"/>
              </a:rPr>
              <a:t> </a:t>
            </a:r>
            <a:r>
              <a:rPr lang="en-US" sz="3200" b="1" strike="noStrike" spc="-1">
                <a:solidFill>
                  <a:srgbClr val="8064A2"/>
                </a:solidFill>
                <a:latin typeface="Courier New Bold"/>
              </a:rPr>
              <a:t>&lt;functional&gt;</a:t>
            </a:r>
            <a:b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can define a C++ function object (e.g. functor) and then store it in the tempated class std::function</a:t>
            </a:r>
            <a:endParaRPr lang="en-US" sz="3200" b="0" strike="noStrike" spc="-1">
              <a:latin typeface="Arial"/>
            </a:endParaRPr>
          </a:p>
          <a:p>
            <a:pPr marL="399960">
              <a:lnSpc>
                <a:spcPct val="100000"/>
              </a:lnSpc>
              <a:spcBef>
                <a:spcPts val="561"/>
              </a:spcBef>
            </a:pPr>
            <a:br/>
            <a:r>
              <a:rPr lang="en-US" sz="2800" b="1" strike="noStrike" spc="-1">
                <a:solidFill>
                  <a:srgbClr val="17375E"/>
                </a:solidFill>
                <a:latin typeface="Courier New Bold"/>
              </a:rPr>
              <a:t>struct </a:t>
            </a:r>
            <a:r>
              <a:rPr lang="en-US" sz="2800" b="1" strike="noStrike" spc="-1">
                <a:solidFill>
                  <a:srgbClr val="000000"/>
                </a:solidFill>
                <a:latin typeface="Courier New Bold"/>
              </a:rPr>
              <a:t>Functor</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4F81BD"/>
                </a:solidFill>
                <a:latin typeface="Courier New Bold"/>
              </a:rPr>
              <a:t>operator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 </a:t>
            </a:r>
            <a:r>
              <a:rPr lang="en-US" sz="2800" b="1" strike="noStrike" spc="-1">
                <a:solidFill>
                  <a:srgbClr val="C0504D"/>
                </a:solidFill>
                <a:latin typeface="Courier New Bold"/>
              </a:rPr>
              <a:t>return</a:t>
            </a:r>
            <a:r>
              <a:rPr lang="en-US" sz="2800" b="1" strike="noStrike" spc="-1">
                <a:solidFill>
                  <a:srgbClr val="000000"/>
                </a:solidFill>
                <a:latin typeface="Courier New Bold"/>
              </a:rPr>
              <a:t> x*x;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std::function&lt;</a:t>
            </a:r>
            <a:r>
              <a:rPr lang="en-US" sz="2800" b="1" strike="noStrike" spc="-1">
                <a:solidFill>
                  <a:srgbClr val="17375E"/>
                </a:solidFill>
                <a:latin typeface="Courier New Bold"/>
              </a:rPr>
              <a:t>int</a:t>
            </a:r>
            <a:r>
              <a:rPr lang="en-US" sz="2800" b="1" strike="noStrike" spc="-1">
                <a:solidFill>
                  <a:srgbClr val="000000"/>
                </a:solidFill>
                <a:latin typeface="Courier New Bold"/>
              </a:rPr>
              <a:t> (</a:t>
            </a:r>
            <a:r>
              <a:rPr lang="en-US" sz="2800" b="1" strike="noStrike" spc="-1">
                <a:solidFill>
                  <a:srgbClr val="17375E"/>
                </a:solidFill>
                <a:latin typeface="Courier New Bold"/>
              </a:rPr>
              <a:t>int</a:t>
            </a:r>
            <a:r>
              <a:rPr lang="en-US" sz="2800" b="1" strike="noStrike" spc="-1">
                <a:solidFill>
                  <a:srgbClr val="000000"/>
                </a:solidFill>
                <a:latin typeface="Courier New Bold"/>
              </a:rPr>
              <a:t>)&gt; square(Functor());</a:t>
            </a:r>
            <a:endParaRPr lang="en-US" sz="2800" b="0" strike="noStrike" spc="-1">
              <a:latin typeface="Arial"/>
            </a:endParaRPr>
          </a:p>
          <a:p>
            <a:pPr marL="399960">
              <a:lnSpc>
                <a:spcPct val="100000"/>
              </a:lnSpc>
              <a:spcBef>
                <a:spcPts val="641"/>
              </a:spcBef>
            </a:pPr>
            <a:endParaRPr lang="en-US" sz="2800" b="0" strike="noStrike" spc="-1">
              <a:latin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1</a:t>
            </a:r>
            <a:endParaRPr lang="en-US" sz="4400" b="0" strike="noStrike" spc="-1">
              <a:latin typeface="Arial"/>
            </a:endParaRPr>
          </a:p>
        </p:txBody>
      </p:sp>
      <p:sp>
        <p:nvSpPr>
          <p:cNvPr id="2394" name="CustomShape 2"/>
          <p:cNvSpPr/>
          <p:nvPr/>
        </p:nvSpPr>
        <p:spPr>
          <a:xfrm>
            <a:off x="457200" y="1535040"/>
            <a:ext cx="8218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77500" lnSpcReduction="20000"/>
          </a:bodyPr>
          <a:lstStyle/>
          <a:p>
            <a:pPr>
              <a:lnSpc>
                <a:spcPct val="100000"/>
              </a:lnSpc>
              <a:spcBef>
                <a:spcPts val="479"/>
              </a:spcBef>
            </a:pPr>
            <a:r>
              <a:rPr lang="en-US" sz="2400" b="1" strike="noStrike" spc="-1">
                <a:solidFill>
                  <a:srgbClr val="000000"/>
                </a:solidFill>
                <a:latin typeface="Trebuchet MS"/>
              </a:rPr>
              <a:t>The header &lt;functional&gt; just defines the template std::function. This can be used to warp standard functions or function objects, e.g.:</a:t>
            </a:r>
            <a:endParaRPr lang="en-US" sz="2400" b="0" strike="noStrike" spc="-1">
              <a:latin typeface="Arial"/>
            </a:endParaRPr>
          </a:p>
        </p:txBody>
      </p:sp>
      <p:sp>
        <p:nvSpPr>
          <p:cNvPr id="2395" name="CustomShape 3"/>
          <p:cNvSpPr/>
          <p:nvPr/>
        </p:nvSpPr>
        <p:spPr>
          <a:xfrm>
            <a:off x="457200" y="2174760"/>
            <a:ext cx="8002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int </a:t>
            </a:r>
            <a:r>
              <a:rPr lang="en-US" sz="2000" b="1" strike="noStrike" spc="-1">
                <a:solidFill>
                  <a:srgbClr val="000000"/>
                </a:solidFill>
                <a:latin typeface="Courier New Bold"/>
              </a:rPr>
              <a:t>foo(</a:t>
            </a:r>
            <a:r>
              <a:rPr lang="en-US" sz="2000" b="1" strike="noStrike" spc="-1">
                <a:solidFill>
                  <a:srgbClr val="17375E"/>
                </a:solidFill>
                <a:latin typeface="Courier New Bold"/>
              </a:rPr>
              <a:t>int</a:t>
            </a:r>
            <a:r>
              <a:rPr lang="en-US" sz="2000" b="1" strike="noStrike" spc="-1">
                <a:solidFill>
                  <a:srgbClr val="000000"/>
                </a:solidFill>
                <a:latin typeface="Courier New Bold"/>
              </a:rPr>
              <a:t> x)  { </a:t>
            </a:r>
            <a:r>
              <a:rPr lang="en-US" sz="2000" b="1" strike="noStrike" spc="-1">
                <a:solidFill>
                  <a:srgbClr val="C0504D"/>
                </a:solidFill>
                <a:latin typeface="Courier New Bold"/>
              </a:rPr>
              <a:t>return</a:t>
            </a:r>
            <a:r>
              <a:rPr lang="en-US" sz="2000" b="1" strike="noStrike" spc="-1">
                <a:solidFill>
                  <a:srgbClr val="000000"/>
                </a:solidFill>
                <a:latin typeface="Courier New Bold"/>
              </a:rPr>
              <a:t> x; }  // standard function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foo_wrapper(foo);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17375E"/>
                </a:solidFill>
                <a:latin typeface="Courier New Bold"/>
              </a:rPr>
              <a:t>void</a:t>
            </a:r>
            <a:r>
              <a:rPr lang="en-US" sz="2000" b="1" strike="noStrike" spc="-1">
                <a:solidFill>
                  <a:srgbClr val="000000"/>
                </a:solidFill>
                <a:latin typeface="Courier New Bold"/>
              </a:rPr>
              <a:t> 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a:t>
            </a:r>
            <a:r>
              <a:rPr lang="en-US" sz="2000" b="1" strike="noStrike" spc="-1">
                <a:solidFill>
                  <a:srgbClr val="C0504D"/>
                </a:solidFill>
                <a:latin typeface="Courier New Bold"/>
              </a:rPr>
              <a:t>return</a:t>
            </a:r>
            <a:r>
              <a:rPr lang="en-US" sz="2000" b="1" strike="noStrike" spc="-1">
                <a:solidFill>
                  <a:srgbClr val="000000"/>
                </a:solidFill>
                <a:latin typeface="Courier New Bold"/>
              </a:rPr>
              <a:t> x;}</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foo_functor(Foo());</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2396" name="CustomShape 4"/>
          <p:cNvSpPr/>
          <p:nvPr/>
        </p:nvSpPr>
        <p:spPr>
          <a:xfrm>
            <a:off x="3780000" y="5373360"/>
            <a:ext cx="5219280" cy="142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0" strike="noStrike" spc="-1">
                <a:solidFill>
                  <a:srgbClr val="9BBB59"/>
                </a:solidFill>
                <a:latin typeface="Trebuchet MS"/>
              </a:rPr>
              <a:t>foo_functor and foo_wrapper are basically the same but one is using a standard C like function, while the other is using a function object</a:t>
            </a:r>
            <a:endParaRPr lang="en-US" sz="2000" b="0" strike="noStrike" spc="-1">
              <a:latin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2</a:t>
            </a:r>
            <a:endParaRPr lang="en-US" sz="4400" b="0" strike="noStrike" spc="-1">
              <a:latin typeface="Arial"/>
            </a:endParaRPr>
          </a:p>
        </p:txBody>
      </p:sp>
      <p:sp>
        <p:nvSpPr>
          <p:cNvPr id="2398" name="CustomShape 2"/>
          <p:cNvSpPr/>
          <p:nvPr/>
        </p:nvSpPr>
        <p:spPr>
          <a:xfrm>
            <a:off x="457200" y="1268640"/>
            <a:ext cx="8290440" cy="90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85000" lnSpcReduction="20000"/>
          </a:bodyPr>
          <a:lstStyle/>
          <a:p>
            <a:pPr>
              <a:lnSpc>
                <a:spcPct val="100000"/>
              </a:lnSpc>
              <a:spcBef>
                <a:spcPts val="479"/>
              </a:spcBef>
            </a:pPr>
            <a:r>
              <a:rPr lang="en-US" sz="2400" b="1" strike="noStrike" spc="-1">
                <a:solidFill>
                  <a:srgbClr val="000000"/>
                </a:solidFill>
                <a:latin typeface="Trebuchet MS"/>
              </a:rPr>
              <a:t>What is the point of function objects?  Well they can of course contain local state, which functions cannot, they can also contain member functions and so on. A silly example might be:</a:t>
            </a:r>
            <a:endParaRPr lang="en-US" sz="2400" b="0" strike="noStrike" spc="-1">
              <a:latin typeface="Arial"/>
            </a:endParaRPr>
          </a:p>
        </p:txBody>
      </p:sp>
      <p:sp>
        <p:nvSpPr>
          <p:cNvPr id="2399" name="CustomShape 3"/>
          <p:cNvSpPr/>
          <p:nvPr/>
        </p:nvSpPr>
        <p:spPr>
          <a:xfrm>
            <a:off x="457200" y="2174760"/>
            <a:ext cx="8290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endParaRPr lang="en-US" sz="18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int </a:t>
            </a:r>
            <a:r>
              <a:rPr lang="en-US" sz="2000" b="1" strike="noStrike" spc="-1">
                <a:solidFill>
                  <a:srgbClr val="000000"/>
                </a:solidFill>
                <a:latin typeface="Courier New Bold"/>
              </a:rPr>
              <a:t>y_;</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Foo() : y_(100)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void </a:t>
            </a:r>
            <a:r>
              <a:rPr lang="en-US" sz="2000" b="1" strike="noStrike" spc="-1">
                <a:solidFill>
                  <a:srgbClr val="000000"/>
                </a:solidFill>
                <a:latin typeface="Courier New Bold"/>
              </a:rPr>
              <a:t>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 </a:t>
            </a:r>
            <a:r>
              <a:rPr lang="en-US" sz="2000" b="1" strike="noStrike" spc="-1">
                <a:solidFill>
                  <a:srgbClr val="C0504D"/>
                </a:solidFill>
                <a:latin typeface="Courier New Bold"/>
              </a:rPr>
              <a:t>return</a:t>
            </a:r>
            <a:r>
              <a:rPr lang="en-US" sz="2000" b="1" strike="noStrike" spc="-1">
                <a:solidFill>
                  <a:srgbClr val="000000"/>
                </a:solidFill>
                <a:latin typeface="Courier New Bold"/>
              </a:rPr>
              <a:t> x+100;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add100(Foo());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function that adds 100 to its argument</a:t>
            </a:r>
            <a:endParaRPr lang="en-US" sz="2000" b="0" strike="noStrike" spc="-1">
              <a:latin typeface="Arial"/>
            </a:endParaRPr>
          </a:p>
          <a:p>
            <a:pPr>
              <a:lnSpc>
                <a:spcPct val="100000"/>
              </a:lnSpc>
              <a:spcBef>
                <a:spcPts val="400"/>
              </a:spcBef>
            </a:pPr>
            <a:endParaRPr lang="en-US" sz="2000" b="0" strike="noStrike" spc="-1">
              <a:latin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Python for C programmers</a:t>
            </a:r>
            <a:endParaRPr lang="en-US" sz="4000" b="0" strike="noStrike" spc="-1">
              <a:latin typeface="Arial"/>
            </a:endParaRPr>
          </a:p>
        </p:txBody>
      </p:sp>
      <p:sp>
        <p:nvSpPr>
          <p:cNvPr id="24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E</a:t>
            </a:r>
            <a:endParaRPr lang="en-US" sz="2000" b="0" strike="noStrike" spc="-1">
              <a:latin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Python 101</a:t>
            </a:r>
            <a:endParaRPr lang="en-US" sz="4400" b="0" strike="noStrike" spc="-1">
              <a:latin typeface="Arial"/>
            </a:endParaRPr>
          </a:p>
        </p:txBody>
      </p:sp>
      <p:sp>
        <p:nvSpPr>
          <p:cNvPr id="2403" name="CustomShape 2"/>
          <p:cNvSpPr/>
          <p:nvPr/>
        </p:nvSpPr>
        <p:spPr>
          <a:xfrm>
            <a:off x="107640" y="836640"/>
            <a:ext cx="8856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interpreted language, and so doesn’t need to be compiled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often used as a language to glue other parts of your application together – with OpenCL this is great as the host code is fast to write and the heavy computation is done on your accelerator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your code as: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python file.py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curly braces – indent consistently to define blocks of code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Print to stdout with print – it will try it’s best to format variables: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print ‘a =‘, a, ‘and b =‘, b</a:t>
            </a:r>
            <a:endParaRPr lang="en-US" sz="2800" b="0" strike="noStrike" spc="-1">
              <a:latin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Comments, variables and includes</a:t>
            </a:r>
            <a:endParaRPr lang="en-US" sz="4400" b="0" strike="noStrike" spc="-1">
              <a:latin typeface="Arial"/>
            </a:endParaRPr>
          </a:p>
        </p:txBody>
      </p:sp>
      <p:sp>
        <p:nvSpPr>
          <p:cNvPr id="2405"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comment is prefixed with the hash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this is a comment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variables as you go – no need for a type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N = 1024</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x = 5.23</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my_string = 'hello world'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single or double quotes for strings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'this is the same'</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"as this"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"no need to escape 'opposite' quotes!"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Also use three quotes </a:t>
            </a:r>
            <a:r>
              <a:rPr lang="en-US" sz="3200" b="0" strike="noStrike" spc="-1">
                <a:solidFill>
                  <a:srgbClr val="000000"/>
                </a:solidFill>
                <a:latin typeface="Courier New Bold"/>
              </a:rPr>
              <a:t>'''</a:t>
            </a:r>
            <a:r>
              <a:rPr lang="en-US" sz="3200" b="0" strike="noStrike" spc="-1">
                <a:solidFill>
                  <a:srgbClr val="000000"/>
                </a:solidFill>
                <a:latin typeface="Trebuchet MS"/>
              </a:rPr>
              <a:t> or """ for multiline strings without escaping anything!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Include additional modules and libraries with</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import</a:t>
            </a:r>
            <a:r>
              <a:rPr lang="en-US" sz="2800" b="1" strike="noStrike" spc="-1">
                <a:solidFill>
                  <a:srgbClr val="000000"/>
                </a:solidFill>
                <a:latin typeface="Courier New Bold"/>
              </a:rPr>
              <a:t> sys</a:t>
            </a:r>
            <a:endParaRPr lang="en-US" sz="2800" b="0" strike="noStrike" spc="-1">
              <a:latin typeface="Arial"/>
            </a:endParaRPr>
          </a:p>
          <a:p>
            <a:pPr marL="457200">
              <a:lnSpc>
                <a:spcPct val="100000"/>
              </a:lnSpc>
              <a:spcBef>
                <a:spcPts val="641"/>
              </a:spcBef>
            </a:pPr>
            <a:endParaRPr lang="en-US" sz="2800" b="0" strike="noStrike" spc="-1">
              <a:latin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Conditionals</a:t>
            </a:r>
            <a:endParaRPr lang="en-US" sz="4400" b="0" strike="noStrike" spc="-1">
              <a:latin typeface="Arial"/>
            </a:endParaRPr>
          </a:p>
        </p:txBody>
      </p:sp>
      <p:sp>
        <p:nvSpPr>
          <p:cNvPr id="24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a:lnSpc>
                <a:spcPct val="100000"/>
              </a:lnSpc>
              <a:spcBef>
                <a:spcPts val="641"/>
              </a:spcBef>
            </a:pPr>
            <a:r>
              <a:rPr lang="en-US" sz="3200" b="1" strike="noStrike" spc="-1">
                <a:solidFill>
                  <a:srgbClr val="4F81BD"/>
                </a:solidFill>
                <a:latin typeface="Courier New Bold"/>
              </a:rPr>
              <a:t>if</a:t>
            </a:r>
            <a:r>
              <a:rPr lang="en-US" sz="3200" b="1" strike="noStrike" spc="-1">
                <a:solidFill>
                  <a:srgbClr val="000000"/>
                </a:solidFill>
                <a:latin typeface="Courier New Bold"/>
              </a:rPr>
              <a:t> n == 1:</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1’</a:t>
            </a:r>
            <a:endParaRPr lang="en-US" sz="3200" b="0" strike="noStrike" spc="-1">
              <a:latin typeface="Arial"/>
            </a:endParaRPr>
          </a:p>
          <a:p>
            <a:pPr marL="457200">
              <a:lnSpc>
                <a:spcPct val="100000"/>
              </a:lnSpc>
              <a:spcBef>
                <a:spcPts val="641"/>
              </a:spcBef>
            </a:pPr>
            <a:r>
              <a:rPr lang="en-US" sz="3200" b="1" strike="noStrike" spc="-1">
                <a:solidFill>
                  <a:srgbClr val="4F81BD"/>
                </a:solidFill>
                <a:latin typeface="Courier New Bold"/>
              </a:rPr>
              <a:t>elif</a:t>
            </a:r>
            <a:r>
              <a:rPr lang="en-US" sz="3200" b="1" strike="noStrike" spc="-1">
                <a:solidFill>
                  <a:srgbClr val="000000"/>
                </a:solidFill>
                <a:latin typeface="Courier New Bold"/>
              </a:rPr>
              <a:t> n == 2 </a:t>
            </a:r>
            <a:r>
              <a:rPr lang="en-US" sz="3200" b="1" strike="noStrike" spc="-1">
                <a:solidFill>
                  <a:srgbClr val="9BBB59"/>
                </a:solidFill>
                <a:latin typeface="Courier New Bold"/>
              </a:rPr>
              <a:t>or</a:t>
            </a:r>
            <a:r>
              <a:rPr lang="en-US" sz="3200" b="1" strike="noStrike" spc="-1">
                <a:solidFill>
                  <a:srgbClr val="000000"/>
                </a:solidFill>
                <a:latin typeface="Courier New Bold"/>
              </a:rPr>
              <a:t> n == 3:</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2 or 3’</a:t>
            </a:r>
            <a:endParaRPr lang="en-US" sz="3200" b="0" strike="noStrike" spc="-1">
              <a:latin typeface="Arial"/>
            </a:endParaRPr>
          </a:p>
          <a:p>
            <a:pPr marL="514440">
              <a:lnSpc>
                <a:spcPct val="100000"/>
              </a:lnSpc>
              <a:spcBef>
                <a:spcPts val="641"/>
              </a:spcBef>
            </a:pPr>
            <a:r>
              <a:rPr lang="en-US" sz="3200" b="1" strike="noStrike" spc="-1">
                <a:solidFill>
                  <a:srgbClr val="4F81BD"/>
                </a:solidFill>
                <a:latin typeface="Courier New Bold"/>
              </a:rPr>
              <a:t>else</a:t>
            </a:r>
            <a:r>
              <a:rPr lang="en-US" sz="3200" b="1" strike="noStrike" spc="-1">
                <a:solidFill>
                  <a:srgbClr val="000000"/>
                </a:solidFill>
                <a:latin typeface="Courier New Bold"/>
              </a:rPr>
              <a:t>:</a:t>
            </a:r>
            <a:endParaRPr lang="en-US" sz="3200" b="0" strike="noStrike" spc="-1">
              <a:latin typeface="Arial"/>
            </a:endParaRPr>
          </a:p>
          <a:p>
            <a:pPr marL="514440">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print</a:t>
            </a:r>
            <a:r>
              <a:rPr lang="en-US" sz="3200" b="1" strike="noStrike" spc="-1">
                <a:solidFill>
                  <a:srgbClr val="000000"/>
                </a:solidFill>
                <a:latin typeface="Courier New Bold"/>
              </a:rPr>
              <a:t> ‘n was’, n</a:t>
            </a:r>
            <a:endParaRPr lang="en-US" sz="3200" b="0" strike="noStrike" spc="-1">
              <a:latin typeface="Arial"/>
            </a:endParaRPr>
          </a:p>
          <a:p>
            <a:pPr marL="514440">
              <a:lnSpc>
                <a:spcPct val="100000"/>
              </a:lnSpc>
            </a:pPr>
            <a:endParaRPr lang="en-US" sz="3200" b="0" strike="noStrike" spc="-1">
              <a:latin typeface="Arial"/>
            </a:endParaRPr>
          </a:p>
          <a:p>
            <a:pPr marL="514440">
              <a:lnSpc>
                <a:spcPct val="100000"/>
              </a:lnSpc>
            </a:pPr>
            <a:endParaRPr lang="en-US" sz="3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平台样例</a:t>
            </a:r>
            <a:br>
              <a:rPr dirty="0"/>
            </a:br>
            <a:r>
              <a:rPr lang="en-US" sz="3600" b="0" strike="noStrike" spc="-1" dirty="0">
                <a:solidFill>
                  <a:srgbClr val="000000"/>
                </a:solidFill>
                <a:latin typeface="Trebuchet MS"/>
              </a:rPr>
              <a:t>(</a:t>
            </a:r>
            <a:r>
              <a:rPr lang="zh-CN" altLang="en-US" sz="3600" b="0" strike="noStrike" spc="-1" dirty="0">
                <a:solidFill>
                  <a:srgbClr val="000000"/>
                </a:solidFill>
                <a:latin typeface="Trebuchet MS"/>
              </a:rPr>
              <a:t>一个节点，双路 </a:t>
            </a:r>
            <a:r>
              <a:rPr lang="en-US" sz="3600" b="0" strike="noStrike" spc="-1" dirty="0">
                <a:solidFill>
                  <a:srgbClr val="000000"/>
                </a:solidFill>
                <a:latin typeface="Trebuchet MS"/>
              </a:rPr>
              <a:t>CPU</a:t>
            </a:r>
            <a:r>
              <a:rPr lang="zh-CN" altLang="en-US" sz="3600" b="0" strike="noStrike" spc="-1" dirty="0">
                <a:solidFill>
                  <a:srgbClr val="000000"/>
                </a:solidFill>
                <a:latin typeface="Trebuchet MS"/>
              </a:rPr>
              <a:t>，双</a:t>
            </a:r>
            <a:r>
              <a:rPr lang="en-US" sz="3600" b="0" strike="noStrike" spc="-1" dirty="0">
                <a:solidFill>
                  <a:srgbClr val="000000"/>
                </a:solidFill>
                <a:latin typeface="Trebuchet MS"/>
              </a:rPr>
              <a:t> GPU)</a:t>
            </a:r>
            <a:endParaRPr lang="en-US" sz="3600" b="0" strike="noStrike" spc="-1" dirty="0">
              <a:latin typeface="Arial"/>
            </a:endParaRPr>
          </a:p>
        </p:txBody>
      </p:sp>
      <p:sp>
        <p:nvSpPr>
          <p:cNvPr id="747" name="CustomShape 2"/>
          <p:cNvSpPr/>
          <p:nvPr/>
        </p:nvSpPr>
        <p:spPr>
          <a:xfrm>
            <a:off x="457200" y="162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CPU:</a:t>
            </a:r>
            <a:endParaRPr lang="en-US" sz="2800" b="0" strike="noStrike" spc="-1" dirty="0">
              <a:latin typeface="Arial"/>
            </a:endParaRPr>
          </a:p>
        </p:txBody>
      </p:sp>
      <p:sp>
        <p:nvSpPr>
          <p:cNvPr id="748" name="CustomShape 3"/>
          <p:cNvSpPr/>
          <p:nvPr/>
        </p:nvSpPr>
        <p:spPr>
          <a:xfrm>
            <a:off x="107640" y="2268720"/>
            <a:ext cx="43891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看做一个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设备</a:t>
            </a:r>
            <a:r>
              <a:rPr lang="en-US" altLang="zh-CN" sz="2400" spc="-1" dirty="0">
                <a:solidFill>
                  <a:srgbClr val="000000"/>
                </a:solidFill>
                <a:latin typeface="Trebuchet MS"/>
              </a:rPr>
              <a:t>(device)</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每个核心（</a:t>
            </a:r>
            <a:r>
              <a:rPr lang="en-US" altLang="zh-CN" sz="2000" b="0" strike="noStrike" spc="-1" dirty="0">
                <a:solidFill>
                  <a:srgbClr val="000000"/>
                </a:solidFill>
                <a:latin typeface="Trebuchet MS"/>
              </a:rPr>
              <a:t>core</a:t>
            </a:r>
            <a:r>
              <a:rPr lang="zh-CN" altLang="en-US" sz="2000" b="0" strike="noStrike" spc="-1" dirty="0">
                <a:solidFill>
                  <a:srgbClr val="000000"/>
                </a:solidFill>
                <a:latin typeface="Trebuchet MS"/>
              </a:rPr>
              <a:t>）一个计算单元（</a:t>
            </a:r>
            <a:r>
              <a:rPr lang="en-US" altLang="zh-CN" sz="2000" b="0" strike="noStrike" spc="-1" dirty="0">
                <a:solidFill>
                  <a:srgbClr val="000000"/>
                </a:solidFill>
                <a:latin typeface="Trebuchet MS"/>
              </a:rPr>
              <a:t>CU</a:t>
            </a:r>
            <a:r>
              <a:rPr lang="zh-CN" alt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每个计算单元一个处理元素（</a:t>
            </a:r>
            <a:r>
              <a:rPr lang="en-US" altLang="zh-CN" sz="2000" b="0" strike="noStrike" spc="-1" dirty="0">
                <a:solidFill>
                  <a:srgbClr val="000000"/>
                </a:solidFill>
                <a:latin typeface="Trebuchet MS"/>
              </a:rPr>
              <a:t>PE</a:t>
            </a:r>
            <a:r>
              <a:rPr lang="zh-CN" altLang="en-US" sz="2000" b="0" strike="noStrike" spc="-1" dirty="0">
                <a:solidFill>
                  <a:srgbClr val="000000"/>
                </a:solidFill>
                <a:latin typeface="Trebuchet MS"/>
              </a:rPr>
              <a:t>），或者如果 </a:t>
            </a:r>
            <a:r>
              <a:rPr lang="en-US" sz="2000" b="0" strike="noStrike" spc="-1" dirty="0">
                <a:solidFill>
                  <a:srgbClr val="000000"/>
                </a:solidFill>
                <a:latin typeface="Trebuchet MS"/>
              </a:rPr>
              <a:t>PE </a:t>
            </a:r>
            <a:r>
              <a:rPr lang="zh-CN" altLang="en-US" sz="2000" b="0" strike="noStrike" spc="-1" dirty="0">
                <a:solidFill>
                  <a:srgbClr val="000000"/>
                </a:solidFill>
                <a:latin typeface="Trebuchet MS"/>
              </a:rPr>
              <a:t>映射到单指令多数据流（</a:t>
            </a:r>
            <a:r>
              <a:rPr lang="en-US" altLang="zh-CN" sz="2000" spc="-1" dirty="0">
                <a:solidFill>
                  <a:srgbClr val="000000"/>
                </a:solidFill>
                <a:latin typeface="Trebuchet MS"/>
              </a:rPr>
              <a:t>SIMD lanes</a:t>
            </a:r>
            <a:r>
              <a:rPr lang="zh-CN" altLang="en-US" sz="2000" b="0" strike="noStrike" spc="-1" dirty="0">
                <a:solidFill>
                  <a:srgbClr val="000000"/>
                </a:solidFill>
                <a:latin typeface="Trebuchet MS"/>
              </a:rPr>
              <a:t>），则每个 </a:t>
            </a:r>
            <a:r>
              <a:rPr lang="en-US" altLang="zh-CN" sz="2000" b="0" strike="noStrike" spc="-1" dirty="0">
                <a:solidFill>
                  <a:srgbClr val="000000"/>
                </a:solidFill>
                <a:latin typeface="Trebuchet MS"/>
              </a:rPr>
              <a:t>CU </a:t>
            </a:r>
            <a:r>
              <a:rPr lang="zh-CN" altLang="en-US" sz="2000" b="0" strike="noStrike" spc="-1" dirty="0">
                <a:solidFill>
                  <a:srgbClr val="000000"/>
                </a:solidFill>
                <a:latin typeface="Trebuchet MS"/>
              </a:rPr>
              <a:t>有</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个 ，这里的</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等同于单指令多数据流的带宽（</a:t>
            </a:r>
            <a:r>
              <a:rPr lang="en-US" altLang="zh-CN" sz="2000" spc="-1" dirty="0">
                <a:solidFill>
                  <a:srgbClr val="000000"/>
                </a:solidFill>
                <a:latin typeface="Trebuchet MS"/>
              </a:rPr>
              <a:t> SIMD width </a:t>
            </a:r>
            <a:r>
              <a:rPr lang="zh-CN" altLang="en-US" sz="2000" b="0" strike="noStrike"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记住：</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en-US" altLang="zh-CN" sz="2000" b="0" strike="noStrike" spc="-1" dirty="0">
                <a:solidFill>
                  <a:srgbClr val="000000"/>
                </a:solidFill>
                <a:latin typeface="Trebuchet MS"/>
              </a:rPr>
              <a:t>CPU</a:t>
            </a:r>
            <a:r>
              <a:rPr lang="zh-CN" altLang="en-US" sz="2000" b="0" strike="noStrike" spc="-1" dirty="0">
                <a:solidFill>
                  <a:srgbClr val="000000"/>
                </a:solidFill>
                <a:latin typeface="Trebuchet MS"/>
              </a:rPr>
              <a:t>本身也是自己的宿主（</a:t>
            </a:r>
            <a:r>
              <a:rPr lang="en-US" altLang="zh-CN" sz="2000" b="0" strike="noStrike" spc="-1" dirty="0">
                <a:solidFill>
                  <a:srgbClr val="000000"/>
                </a:solidFill>
                <a:latin typeface="Trebuchet MS"/>
              </a:rPr>
              <a:t>Host</a:t>
            </a:r>
            <a:r>
              <a:rPr lang="zh-CN" altLang="en-US" sz="2000" b="0" strike="noStrike" spc="-1" dirty="0">
                <a:solidFill>
                  <a:srgbClr val="000000"/>
                </a:solidFill>
                <a:latin typeface="Trebuchet MS"/>
              </a:rPr>
              <a:t>）</a:t>
            </a:r>
            <a:endParaRPr lang="en-US" sz="2000" b="0" strike="noStrike" spc="-1" dirty="0">
              <a:latin typeface="Arial"/>
            </a:endParaRPr>
          </a:p>
        </p:txBody>
      </p:sp>
      <p:sp>
        <p:nvSpPr>
          <p:cNvPr id="749" name="CustomShape 4"/>
          <p:cNvSpPr/>
          <p:nvPr/>
        </p:nvSpPr>
        <p:spPr>
          <a:xfrm>
            <a:off x="4645080" y="162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GPU:</a:t>
            </a:r>
            <a:endParaRPr lang="en-US" sz="2800" b="0" strike="noStrike" spc="-1" dirty="0">
              <a:latin typeface="Arial"/>
            </a:endParaRPr>
          </a:p>
        </p:txBody>
      </p:sp>
      <p:sp>
        <p:nvSpPr>
          <p:cNvPr id="750" name="CustomShape 5"/>
          <p:cNvSpPr/>
          <p:nvPr/>
        </p:nvSpPr>
        <p:spPr>
          <a:xfrm>
            <a:off x="4645080" y="226872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39"/>
              </a:spcBef>
              <a:buClr>
                <a:srgbClr val="000000"/>
              </a:buClr>
              <a:buFont typeface="Arial"/>
              <a:buChar char="•"/>
            </a:pPr>
            <a:r>
              <a:rPr lang="zh-CN" altLang="en-US" sz="2200" b="0" strike="noStrike" spc="-1" dirty="0">
                <a:solidFill>
                  <a:srgbClr val="000000"/>
                </a:solidFill>
                <a:latin typeface="Trebuchet MS"/>
              </a:rPr>
              <a:t>每个</a:t>
            </a:r>
            <a:r>
              <a:rPr lang="en-US" sz="2200" b="0" strike="noStrike" spc="-1" dirty="0">
                <a:solidFill>
                  <a:srgbClr val="000000"/>
                </a:solidFill>
                <a:latin typeface="Trebuchet MS"/>
              </a:rPr>
              <a:t> GPU </a:t>
            </a:r>
            <a:r>
              <a:rPr lang="zh-CN" altLang="en-US" sz="2200" b="0" strike="noStrike" spc="-1" dirty="0">
                <a:solidFill>
                  <a:srgbClr val="000000"/>
                </a:solidFill>
                <a:latin typeface="Trebuchet MS"/>
              </a:rPr>
              <a:t>是一个单独的 </a:t>
            </a:r>
            <a:r>
              <a:rPr lang="en-US" sz="2200" b="0" strike="noStrike" spc="-1" dirty="0">
                <a:solidFill>
                  <a:srgbClr val="000000"/>
                </a:solidFill>
                <a:latin typeface="Trebuchet MS"/>
              </a:rPr>
              <a:t>OpenCL </a:t>
            </a:r>
            <a:r>
              <a:rPr lang="zh-CN" altLang="en-US" sz="2200" b="0" strike="noStrike" spc="-1" dirty="0">
                <a:solidFill>
                  <a:srgbClr val="000000"/>
                </a:solidFill>
                <a:latin typeface="Trebuchet MS"/>
              </a:rPr>
              <a:t>设备（</a:t>
            </a:r>
            <a:r>
              <a:rPr lang="en-US" altLang="zh-CN" sz="2200" spc="-1" dirty="0">
                <a:solidFill>
                  <a:srgbClr val="000000"/>
                </a:solidFill>
                <a:latin typeface="Trebuchet MS"/>
              </a:rPr>
              <a:t>device</a:t>
            </a:r>
            <a:r>
              <a:rPr lang="zh-CN" altLang="en-US" sz="2200" b="0" strike="noStrike" spc="-1" dirty="0">
                <a:solidFill>
                  <a:srgbClr val="000000"/>
                </a:solidFill>
                <a:latin typeface="Trebuchet MS"/>
              </a:rPr>
              <a:t>）</a:t>
            </a:r>
            <a:endParaRPr lang="en-US" sz="2200" b="0" strike="noStrike" spc="-1" dirty="0">
              <a:latin typeface="Arial"/>
            </a:endParaRPr>
          </a:p>
          <a:p>
            <a:pPr marL="343080" indent="-342360">
              <a:lnSpc>
                <a:spcPct val="100000"/>
              </a:lnSpc>
              <a:spcBef>
                <a:spcPts val="439"/>
              </a:spcBef>
              <a:buClr>
                <a:srgbClr val="000000"/>
              </a:buClr>
              <a:buFont typeface="Arial"/>
              <a:buChar char="•"/>
            </a:pPr>
            <a:r>
              <a:rPr lang="zh-CN" altLang="en-US" sz="2200" spc="-1" dirty="0">
                <a:solidFill>
                  <a:srgbClr val="000000"/>
                </a:solidFill>
                <a:latin typeface="Trebuchet MS"/>
              </a:rPr>
              <a:t>通过 </a:t>
            </a:r>
            <a:r>
              <a:rPr lang="en-US" altLang="zh-CN" sz="2200" spc="-1" dirty="0">
                <a:solidFill>
                  <a:srgbClr val="000000"/>
                </a:solidFill>
                <a:latin typeface="Trebuchet MS"/>
              </a:rPr>
              <a:t>OpenCL </a:t>
            </a:r>
            <a:r>
              <a:rPr lang="zh-CN" altLang="en-US" sz="2200" spc="-1" dirty="0">
                <a:solidFill>
                  <a:srgbClr val="000000"/>
                </a:solidFill>
                <a:latin typeface="Trebuchet MS"/>
              </a:rPr>
              <a:t>可以同时使用 </a:t>
            </a:r>
            <a:r>
              <a:rPr lang="en-US" altLang="zh-CN" sz="2200" spc="-1" dirty="0">
                <a:solidFill>
                  <a:srgbClr val="000000"/>
                </a:solidFill>
                <a:latin typeface="Trebuchet MS"/>
              </a:rPr>
              <a:t>CPU </a:t>
            </a:r>
            <a:r>
              <a:rPr lang="zh-CN" altLang="en-US" sz="2200" spc="-1" dirty="0">
                <a:solidFill>
                  <a:srgbClr val="000000"/>
                </a:solidFill>
                <a:latin typeface="Trebuchet MS"/>
              </a:rPr>
              <a:t>和所有 </a:t>
            </a:r>
            <a:r>
              <a:rPr lang="en-US" altLang="zh-CN" sz="2200" spc="-1" dirty="0">
                <a:solidFill>
                  <a:srgbClr val="000000"/>
                </a:solidFill>
                <a:latin typeface="Trebuchet MS"/>
              </a:rPr>
              <a:t>GPU </a:t>
            </a:r>
            <a:r>
              <a:rPr lang="zh-CN" altLang="en-US" sz="2200" spc="-1" dirty="0">
                <a:solidFill>
                  <a:srgbClr val="000000"/>
                </a:solidFill>
                <a:latin typeface="Trebuchet MS"/>
              </a:rPr>
              <a:t>设备</a:t>
            </a: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751" name="CustomShape 6"/>
          <p:cNvSpPr/>
          <p:nvPr/>
        </p:nvSpPr>
        <p:spPr>
          <a:xfrm>
            <a:off x="497340" y="6219360"/>
            <a:ext cx="79988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b="1" strike="noStrike" spc="-1" dirty="0">
                <a:solidFill>
                  <a:srgbClr val="4F81BD"/>
                </a:solidFill>
                <a:latin typeface="Trebuchet MS"/>
                <a:ea typeface="DejaVu Sans"/>
              </a:rPr>
              <a:t>CU = Compute Unit </a:t>
            </a:r>
            <a:r>
              <a:rPr lang="zh-CN" altLang="en-US" b="1" strike="noStrike" spc="-1" dirty="0">
                <a:solidFill>
                  <a:srgbClr val="4F81BD"/>
                </a:solidFill>
                <a:latin typeface="Trebuchet MS"/>
                <a:ea typeface="DejaVu Sans"/>
              </a:rPr>
              <a:t>计算单元</a:t>
            </a:r>
            <a:endParaRPr lang="en-US" altLang="zh-CN" b="1" strike="noStrike" spc="-1" dirty="0">
              <a:solidFill>
                <a:srgbClr val="4F81BD"/>
              </a:solidFill>
              <a:latin typeface="Trebuchet MS"/>
              <a:ea typeface="DejaVu Sans"/>
            </a:endParaRPr>
          </a:p>
          <a:p>
            <a:pPr algn="ctr">
              <a:lnSpc>
                <a:spcPct val="100000"/>
              </a:lnSpc>
            </a:pPr>
            <a:r>
              <a:rPr lang="en-US" b="1" strike="noStrike" spc="-1" dirty="0">
                <a:solidFill>
                  <a:srgbClr val="4F81BD"/>
                </a:solidFill>
                <a:latin typeface="Trebuchet MS"/>
                <a:ea typeface="DejaVu Sans"/>
              </a:rPr>
              <a:t>PE = Processing Element </a:t>
            </a:r>
            <a:r>
              <a:rPr lang="zh-CN" altLang="en-US" b="1" strike="noStrike" spc="-1" dirty="0">
                <a:solidFill>
                  <a:srgbClr val="4F81BD"/>
                </a:solidFill>
                <a:latin typeface="Trebuchet MS"/>
                <a:ea typeface="DejaVu Sans"/>
              </a:rPr>
              <a:t>处理元素</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Loops</a:t>
            </a:r>
            <a:endParaRPr lang="en-US" sz="4400" b="0" strike="noStrike" spc="-1">
              <a:latin typeface="Arial"/>
            </a:endParaRPr>
          </a:p>
        </p:txBody>
      </p:sp>
      <p:sp>
        <p:nvSpPr>
          <p:cNvPr id="2409" name="CustomShape 2"/>
          <p:cNvSpPr/>
          <p:nvPr/>
        </p:nvSpPr>
        <p:spPr>
          <a:xfrm>
            <a:off x="1691640" y="1556640"/>
            <a:ext cx="655200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spcBef>
                <a:spcPts val="641"/>
              </a:spcBef>
            </a:pPr>
            <a:r>
              <a:rPr lang="en-US" sz="3200" b="1" strike="noStrike" spc="-1">
                <a:solidFill>
                  <a:srgbClr val="000000"/>
                </a:solidFill>
                <a:latin typeface="Courier New Bold"/>
              </a:rPr>
              <a:t># loop from 0 to 1023</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i </a:t>
            </a:r>
            <a:r>
              <a:rPr lang="en-US" sz="3200" b="1" strike="noStrike" spc="-1">
                <a:solidFill>
                  <a:srgbClr val="4F81BD"/>
                </a:solidFill>
                <a:latin typeface="Courier New Bold"/>
              </a:rPr>
              <a:t>in</a:t>
            </a:r>
            <a:r>
              <a:rPr lang="en-US" sz="3200" b="1" strike="noStrike" spc="-1">
                <a:solidFill>
                  <a:srgbClr val="000000"/>
                </a:solidFill>
                <a:latin typeface="Courier New Bold"/>
              </a:rPr>
              <a:t> range(1024):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iterate through an array</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x </a:t>
            </a:r>
            <a:r>
              <a:rPr lang="en-US" sz="3200" b="1" strike="noStrike" spc="-1">
                <a:solidFill>
                  <a:srgbClr val="4F81BD"/>
                </a:solidFill>
                <a:latin typeface="Courier New Bold"/>
              </a:rPr>
              <a:t>in</a:t>
            </a:r>
            <a:r>
              <a:rPr lang="en-US" sz="3200" b="1" strike="noStrike" spc="-1">
                <a:solidFill>
                  <a:srgbClr val="000000"/>
                </a:solidFill>
                <a:latin typeface="Courier New Bold"/>
              </a:rPr>
              <a:t> my_array:</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x += 1</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same as the first one</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while</a:t>
            </a:r>
            <a:r>
              <a:rPr lang="en-US" sz="3200" b="1" strike="noStrike" spc="-1">
                <a:solidFill>
                  <a:srgbClr val="000000"/>
                </a:solidFill>
                <a:latin typeface="Courier New Bold"/>
              </a:rPr>
              <a:t> i &lt; 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 += 1</a:t>
            </a:r>
            <a:endParaRPr lang="en-US" sz="3200" b="0" strike="noStrike" spc="-1">
              <a:latin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Functions and classes</a:t>
            </a:r>
            <a:endParaRPr lang="en-US" sz="4400" b="0" strike="noStrike" spc="-1">
              <a:latin typeface="Arial"/>
            </a:endParaRPr>
          </a:p>
        </p:txBody>
      </p:sp>
      <p:sp>
        <p:nvSpPr>
          <p:cNvPr id="2411"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function with the </a:t>
            </a:r>
            <a:r>
              <a:rPr lang="en-US" sz="3200" b="0" strike="noStrike" spc="-1">
                <a:solidFill>
                  <a:srgbClr val="4F81BD"/>
                </a:solidFill>
                <a:latin typeface="Trebuchet MS"/>
              </a:rPr>
              <a:t>def </a:t>
            </a:r>
            <a:r>
              <a:rPr lang="en-US" sz="3200" b="0" strike="noStrike" spc="-1">
                <a:solidFill>
                  <a:srgbClr val="000000"/>
                </a:solidFill>
                <a:latin typeface="Trebuchet MS"/>
              </a:rPr>
              <a:t>keyword</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def </a:t>
            </a:r>
            <a:r>
              <a:rPr lang="en-US" sz="2800" b="1" strike="noStrike" spc="-1">
                <a:solidFill>
                  <a:srgbClr val="000000"/>
                </a:solidFill>
                <a:latin typeface="Courier New Bold"/>
              </a:rPr>
              <a:t>func(arg):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don’t specify the types or return arguments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you just return what you like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class with the </a:t>
            </a:r>
            <a:r>
              <a:rPr lang="en-US" sz="3200" b="0" strike="noStrike" spc="-1">
                <a:solidFill>
                  <a:srgbClr val="4F81BD"/>
                </a:solidFill>
                <a:latin typeface="Trebuchet MS"/>
              </a:rPr>
              <a:t>class</a:t>
            </a:r>
            <a:r>
              <a:rPr lang="en-US" sz="3200" b="0" strike="noStrike" spc="-1">
                <a:solidFill>
                  <a:srgbClr val="000000"/>
                </a:solidFill>
                <a:latin typeface="Trebuchet MS"/>
              </a:rPr>
              <a:t> keyword</a:t>
            </a:r>
            <a:endParaRPr lang="en-US" sz="3200" b="0" strike="noStrike" spc="-1">
              <a:latin typeface="Arial"/>
            </a:endParaRPr>
          </a:p>
          <a:p>
            <a:pPr marL="457200">
              <a:lnSpc>
                <a:spcPct val="100000"/>
              </a:lnSpc>
              <a:spcBef>
                <a:spcPts val="561"/>
              </a:spcBef>
            </a:pPr>
            <a:r>
              <a:rPr lang="en-US" sz="2800" b="0" strike="noStrike" spc="-1">
                <a:solidFill>
                  <a:srgbClr val="4F81BD"/>
                </a:solidFill>
                <a:latin typeface="Trebuchet MS"/>
              </a:rPr>
              <a:t>class</a:t>
            </a:r>
            <a:r>
              <a:rPr lang="en-US" sz="2800" b="0" strike="noStrike" spc="-1">
                <a:solidFill>
                  <a:srgbClr val="000000"/>
                </a:solidFill>
                <a:latin typeface="Trebuchet MS"/>
              </a:rPr>
              <a:t> name: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Classes contain function definitions and variables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both called attributes</a:t>
            </a:r>
            <a:endParaRPr lang="en-US" sz="2800" b="0" strike="noStrike" spc="-1">
              <a:latin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about classes</a:t>
            </a:r>
            <a:endParaRPr lang="en-US" sz="4400" b="0" strike="noStrike" spc="-1">
              <a:latin typeface="Arial"/>
            </a:endParaRPr>
          </a:p>
        </p:txBody>
      </p:sp>
      <p:sp>
        <p:nvSpPr>
          <p:cNvPr id="2413" name="CustomShape 2"/>
          <p:cNvSpPr/>
          <p:nvPr/>
        </p:nvSpPr>
        <p:spPr>
          <a:xfrm>
            <a:off x="457200" y="1600200"/>
            <a:ext cx="8686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about classes e.g. inheritance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object-oriented language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small example from the python tutorial:</a:t>
            </a:r>
            <a:endParaRPr lang="en-US" sz="3200" b="0" strike="noStrike" spc="-1">
              <a:latin typeface="Arial"/>
            </a:endParaRPr>
          </a:p>
          <a:p>
            <a:pPr>
              <a:lnSpc>
                <a:spcPct val="100000"/>
              </a:lnSpc>
              <a:spcBef>
                <a:spcPts val="519"/>
              </a:spcBef>
            </a:pPr>
            <a:r>
              <a:rPr lang="en-US" sz="2600" b="1" strike="noStrike" spc="-1">
                <a:solidFill>
                  <a:srgbClr val="C0504D"/>
                </a:solidFill>
                <a:latin typeface="Courier New Bold"/>
              </a:rPr>
              <a:t>class</a:t>
            </a:r>
            <a:r>
              <a:rPr lang="en-US" sz="2600" b="1" strike="noStrike" spc="-1">
                <a:solidFill>
                  <a:srgbClr val="000000"/>
                </a:solidFill>
                <a:latin typeface="Courier New Bold"/>
              </a:rPr>
              <a:t> Complex:</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strike="noStrike" spc="-1">
                <a:solidFill>
                  <a:srgbClr val="C0504D"/>
                </a:solidFill>
                <a:latin typeface="Courier New Bold"/>
              </a:rPr>
              <a:t>def </a:t>
            </a:r>
            <a:r>
              <a:rPr lang="en-US" sz="2600" b="1" strike="noStrike" spc="-1">
                <a:solidFill>
                  <a:srgbClr val="000000"/>
                </a:solidFill>
                <a:latin typeface="Courier New Bold"/>
              </a:rPr>
              <a:t>__init__(</a:t>
            </a:r>
            <a:r>
              <a:rPr lang="en-US" sz="2600" b="1" strike="noStrike" spc="-1">
                <a:solidFill>
                  <a:srgbClr val="4F81BD"/>
                </a:solidFill>
                <a:latin typeface="Courier New Bold"/>
              </a:rPr>
              <a:t>self</a:t>
            </a:r>
            <a:r>
              <a:rPr lang="en-US" sz="2600" b="1" strike="noStrike" spc="-1">
                <a:solidFill>
                  <a:srgbClr val="000000"/>
                </a:solidFill>
                <a:latin typeface="Courier New Bold"/>
              </a:rPr>
              <a:t>, realpart, imagpart):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.r = realpart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.i = imagpart</a:t>
            </a: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an instance of the class with: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x = Complex(3.0, -4.5)</a:t>
            </a:r>
            <a:endParaRPr lang="en-US" sz="2800" b="0" strike="noStrike" spc="-1">
              <a:latin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5"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Filter</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filter(function,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Returns a list from sequence which function returns true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map(function,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the function to each element in the sequence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Reduce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reduce(function,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binary function with first two in sequence, then with the result with third, etc.</a:t>
            </a:r>
            <a:endParaRPr lang="en-US" sz="2800" b="0" strike="noStrike" spc="-1">
              <a:latin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7"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List comprehensions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squares = [x*x for x in range(10)]</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squares = [0, 1, 4, 9, 16,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Zip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zip(list1, list2)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Creates a list of tuples, where the ith tuple consists of the ith elements of each list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Generators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Lazy generation of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Either:</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Replace [] with () in list comprehensions to use as expression, i.e. to pass to another function</a:t>
            </a:r>
            <a:endParaRPr lang="en-US" sz="24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Use the yield keyword instead of return in a function which builds and returns a list</a:t>
            </a:r>
            <a:endParaRPr lang="en-US" sz="2400" b="0" strike="noStrike" spc="-1">
              <a:latin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Further information:</a:t>
            </a:r>
            <a:endParaRPr lang="en-US" sz="4400" b="0" strike="noStrike" spc="-1">
              <a:latin typeface="Arial"/>
            </a:endParaRPr>
          </a:p>
        </p:txBody>
      </p:sp>
      <p:sp>
        <p:nvSpPr>
          <p:cNvPr id="24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lots more to python, this is just a flavor of the language to help you understand the syntax in this course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official python tutorial is much more complete: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http://docs.python.org/2/tutorial/index.html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python docs are really good too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http://docs.python.org/2/library/index.html</a:t>
            </a:r>
            <a:endParaRPr lang="en-US" sz="2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 1: </a:t>
            </a:r>
            <a:r>
              <a:rPr lang="zh-CN" altLang="en-US" sz="4400" b="0" strike="noStrike" spc="-1" dirty="0">
                <a:solidFill>
                  <a:srgbClr val="000000"/>
                </a:solidFill>
                <a:latin typeface="Trebuchet MS"/>
              </a:rPr>
              <a:t>获取平台信息</a:t>
            </a:r>
            <a:endParaRPr lang="en-US" sz="4400" b="0" strike="noStrike" spc="-1" dirty="0">
              <a:latin typeface="Arial"/>
            </a:endParaRPr>
          </a:p>
        </p:txBody>
      </p:sp>
      <p:sp>
        <p:nvSpPr>
          <p:cNvPr id="75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验证一下你能够运行一个简单的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利用已经提供的</a:t>
            </a:r>
            <a:r>
              <a:rPr lang="en-US" sz="2800" b="0" strike="noStrike" spc="-1" dirty="0">
                <a:solidFill>
                  <a:srgbClr val="000000"/>
                </a:solidFill>
                <a:latin typeface="Trebuchet MS"/>
              </a:rPr>
              <a:t> </a:t>
            </a:r>
            <a:r>
              <a:rPr lang="en-US" sz="2800" b="1" strike="noStrike" spc="-1" dirty="0" err="1">
                <a:solidFill>
                  <a:srgbClr val="F79646"/>
                </a:solidFill>
                <a:latin typeface="Courier New Bold"/>
              </a:rPr>
              <a:t>DeviceInfo</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程序，选用一个编辑器来阅读一下代码，然后构建并运行。</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应该会输出你所安装的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平台信息以及所有可见设备的信息。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扩展</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运行命令 </a:t>
            </a:r>
            <a:r>
              <a:rPr lang="en-US" sz="2800" b="1" strike="noStrike" spc="-1" dirty="0" err="1">
                <a:solidFill>
                  <a:srgbClr val="F79646"/>
                </a:solidFill>
                <a:latin typeface="Courier New Bold"/>
              </a:rPr>
              <a:t>clinfo</a:t>
            </a:r>
            <a:r>
              <a:rPr lang="en-US" sz="2800" b="0" strike="noStrike" spc="-1" dirty="0">
                <a:solidFill>
                  <a:srgbClr val="F79646"/>
                </a:solidFill>
                <a:latin typeface="Trebuchet MS"/>
              </a:rPr>
              <a:t> </a:t>
            </a:r>
            <a:r>
              <a:rPr lang="zh-CN" altLang="en-US" sz="2800" b="0" strike="noStrike" spc="-1" dirty="0">
                <a:solidFill>
                  <a:srgbClr val="000000"/>
                </a:solidFill>
                <a:latin typeface="Trebuchet MS"/>
              </a:rPr>
              <a:t>，这个命令来自于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公司提供的 </a:t>
            </a:r>
            <a:r>
              <a:rPr lang="en-US" altLang="zh-CN" sz="2800" b="0" strike="noStrike" spc="-1" dirty="0">
                <a:solidFill>
                  <a:srgbClr val="000000"/>
                </a:solidFill>
                <a:latin typeface="Trebuchet MS"/>
              </a:rPr>
              <a:t>SDK</a:t>
            </a:r>
            <a:r>
              <a:rPr lang="zh-CN" altLang="en-US" sz="2800" b="0" strike="noStrike" spc="-1" dirty="0">
                <a:solidFill>
                  <a:srgbClr val="000000"/>
                </a:solidFill>
                <a:latin typeface="Trebuchet MS"/>
              </a:rPr>
              <a:t>，但可以运行于所有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平台之上。这个命令运行后你会看到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运行环境能找到的所有设备和平台的相关信息。</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spc="-1" dirty="0">
                <a:solidFill>
                  <a:srgbClr val="000000"/>
                </a:solidFill>
                <a:latin typeface="Trebuchet MS"/>
              </a:rPr>
              <a:t>OpenCL </a:t>
            </a:r>
            <a:r>
              <a:rPr lang="en-US" altLang="zh-CN" sz="4000" spc="-1" dirty="0" err="1">
                <a:solidFill>
                  <a:srgbClr val="000000"/>
                </a:solidFill>
                <a:latin typeface="Trebuchet MS"/>
              </a:rPr>
              <a:t>重要基本概念</a:t>
            </a:r>
            <a:endParaRPr lang="en-US" altLang="zh-CN" sz="4000" spc="-1" dirty="0"/>
          </a:p>
        </p:txBody>
      </p:sp>
      <p:sp>
        <p:nvSpPr>
          <p:cNvPr id="75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3</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课程参考资料</a:t>
            </a:r>
            <a:endParaRPr lang="en-US" sz="4400" b="0" strike="noStrike" spc="-1">
              <a:latin typeface="Arial"/>
            </a:endParaRPr>
          </a:p>
        </p:txBody>
      </p:sp>
      <p:sp>
        <p:nvSpPr>
          <p:cNvPr id="436" name="CustomShape 2"/>
          <p:cNvSpPr/>
          <p:nvPr/>
        </p:nvSpPr>
        <p:spPr>
          <a:xfrm>
            <a:off x="457200" y="1535040"/>
            <a:ext cx="8237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spcBef>
                <a:spcPts val="479"/>
              </a:spcBef>
            </a:pPr>
            <a:r>
              <a:rPr lang="en-US" sz="2400" b="1" strike="noStrike" spc="-1">
                <a:solidFill>
                  <a:srgbClr val="000000"/>
                </a:solidFill>
                <a:latin typeface="Trebuchet MS"/>
              </a:rPr>
              <a:t>除了本讲义, C++ API 头文件, 一系列的练习题和解题答案, 还建议参考下面的内容：</a:t>
            </a:r>
            <a:endParaRPr lang="en-US" sz="2400" b="0" strike="noStrike" spc="-1">
              <a:latin typeface="Arial"/>
            </a:endParaRPr>
          </a:p>
        </p:txBody>
      </p:sp>
      <p:pic>
        <p:nvPicPr>
          <p:cNvPr id="437" name="Picture 2"/>
          <p:cNvPicPr/>
          <p:nvPr/>
        </p:nvPicPr>
        <p:blipFill>
          <a:blip r:embed="rId3"/>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79"/>
              </a:spcBef>
            </a:pPr>
            <a:r>
              <a:rPr lang="en-US" sz="2400" b="1" strike="noStrike" spc="-1">
                <a:solidFill>
                  <a:srgbClr val="000000"/>
                </a:solidFill>
                <a:latin typeface="Trebuchet MS"/>
              </a:rPr>
              <a:t>OpenCL 1.1 Reference Card</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这个卡片很有助于记住各个API：</a:t>
            </a: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4"/>
              </a:rPr>
              <a:t>https://www.khronos.org/files/opencl-1-1-quick-reference-card.pdf</a:t>
            </a:r>
            <a:r>
              <a:rPr lang="en-US" sz="2400" b="0" strike="noStrike" spc="-1">
                <a:solidFill>
                  <a:srgbClr val="000000"/>
                </a:solidFill>
                <a:latin typeface="Trebuchet MS"/>
              </a:rPr>
              <a:t>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v1.1 版本的详细文档可读性很好，推荐日常备一本阅读:</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5"/>
              </a:rPr>
              <a:t>https://www.khronos.org/registry/cl/specs/opencl-1.1.pdf</a:t>
            </a:r>
            <a:r>
              <a:rPr lang="en-US" sz="2400" b="0" strike="noStrike" spc="-1">
                <a:solidFill>
                  <a:srgbClr val="000000"/>
                </a:solidFill>
                <a:latin typeface="Trebuchet MS"/>
              </a:rPr>
              <a:t> </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667998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背后的</a:t>
            </a:r>
            <a:r>
              <a:rPr lang="zh-CN" altLang="en-US" sz="4400" b="0" strike="noStrike" spc="-1" dirty="0">
                <a:solidFill>
                  <a:srgbClr val="F79646"/>
                </a:solidFill>
                <a:latin typeface="Trebuchet MS"/>
              </a:rPr>
              <a:t>大</a:t>
            </a:r>
            <a:r>
              <a:rPr lang="zh-CN" altLang="en-US" sz="4400" b="0" strike="noStrike" spc="-1" dirty="0">
                <a:solidFill>
                  <a:srgbClr val="000000"/>
                </a:solidFill>
                <a:latin typeface="Trebuchet MS"/>
              </a:rPr>
              <a:t>智慧</a:t>
            </a:r>
            <a:endParaRPr lang="en-US" sz="4400" b="0" strike="noStrike" spc="-1" dirty="0">
              <a:latin typeface="Arial"/>
            </a:endParaRPr>
          </a:p>
        </p:txBody>
      </p:sp>
      <p:sp>
        <p:nvSpPr>
          <p:cNvPr id="891" name="CustomShape 2"/>
          <p:cNvSpPr/>
          <p:nvPr/>
        </p:nvSpPr>
        <p:spPr>
          <a:xfrm>
            <a:off x="107640" y="1124640"/>
            <a:ext cx="8928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将循环替换成在一个问题域（</a:t>
            </a:r>
            <a:r>
              <a:rPr lang="en-US" altLang="zh-CN" sz="3200" b="0" strike="noStrike" spc="-1" dirty="0">
                <a:solidFill>
                  <a:srgbClr val="000000"/>
                </a:solidFill>
                <a:latin typeface="Trebuchet MS"/>
              </a:rPr>
              <a:t>problem domain</a:t>
            </a:r>
            <a:r>
              <a:rPr lang="zh-CN" altLang="en-US" sz="3200" b="0" strike="noStrike" spc="-1" dirty="0">
                <a:solidFill>
                  <a:srgbClr val="000000"/>
                </a:solidFill>
                <a:latin typeface="Trebuchet MS"/>
              </a:rPr>
              <a:t>）内每个点运行的函数</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一个 </a:t>
            </a:r>
            <a:r>
              <a:rPr lang="zh-CN" altLang="en-US" sz="3200" b="0" strike="noStrike" spc="-1" dirty="0">
                <a:solidFill>
                  <a:srgbClr val="F79646"/>
                </a:solidFill>
                <a:latin typeface="Trebuchet MS"/>
              </a:rPr>
              <a:t>核函数</a:t>
            </a:r>
            <a:r>
              <a:rPr lang="en-US" altLang="zh-CN" sz="3200" b="0" strike="noStrike" spc="-1" dirty="0">
                <a:solidFill>
                  <a:srgbClr val="F79646"/>
                </a:solidFill>
                <a:latin typeface="Trebuchet MS"/>
              </a:rPr>
              <a:t>k</a:t>
            </a:r>
            <a:r>
              <a:rPr lang="en-US" sz="3200" b="0" strike="noStrike" spc="-1" dirty="0">
                <a:solidFill>
                  <a:srgbClr val="F79646"/>
                </a:solidFill>
                <a:latin typeface="Trebuchet MS"/>
              </a:rPr>
              <a:t>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例如，处理一个</a:t>
            </a:r>
            <a:r>
              <a:rPr lang="en-US" sz="2800" b="0" strike="noStrike" spc="-1" dirty="0">
                <a:solidFill>
                  <a:srgbClr val="000000"/>
                </a:solidFill>
                <a:latin typeface="Trebuchet MS"/>
              </a:rPr>
              <a:t> 1024x1024 </a:t>
            </a:r>
            <a:r>
              <a:rPr lang="zh-CN" altLang="en-US" sz="2800" b="0" strike="noStrike" spc="-1" dirty="0">
                <a:solidFill>
                  <a:srgbClr val="000000"/>
                </a:solidFill>
                <a:latin typeface="Trebuchet MS"/>
              </a:rPr>
              <a:t>像素大小的图像，调用一</a:t>
            </a:r>
            <a:r>
              <a:rPr lang="zh-CN" altLang="en-US" sz="2800" spc="-1" dirty="0">
                <a:solidFill>
                  <a:srgbClr val="000000"/>
                </a:solidFill>
                <a:latin typeface="Trebuchet MS"/>
              </a:rPr>
              <a:t>个核函数处理每个像素点或者直接进行</a:t>
            </a:r>
            <a:r>
              <a:rPr lang="en-US" sz="2800" b="0" strike="noStrike" spc="-1" dirty="0">
                <a:solidFill>
                  <a:srgbClr val="000000"/>
                </a:solidFill>
                <a:latin typeface="Trebuchet MS"/>
              </a:rPr>
              <a:t> 1024x1024=1,048,576 </a:t>
            </a:r>
            <a:r>
              <a:rPr lang="zh-CN" altLang="en-US" sz="2800" b="0" strike="noStrike" spc="-1" dirty="0">
                <a:solidFill>
                  <a:srgbClr val="000000"/>
                </a:solidFill>
                <a:latin typeface="Trebuchet MS"/>
              </a:rPr>
              <a:t>次核函数运行</a:t>
            </a:r>
            <a:endParaRPr lang="en-US" sz="2800" b="0" strike="noStrike" spc="-1" dirty="0">
              <a:latin typeface="Arial"/>
            </a:endParaRPr>
          </a:p>
        </p:txBody>
      </p:sp>
      <p:sp>
        <p:nvSpPr>
          <p:cNvPr id="892" name="CustomShape 3"/>
          <p:cNvSpPr/>
          <p:nvPr/>
        </p:nvSpPr>
        <p:spPr>
          <a:xfrm>
            <a:off x="396720" y="2565000"/>
            <a:ext cx="366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b="0" strike="noStrike" spc="-1" dirty="0">
                <a:solidFill>
                  <a:srgbClr val="C0504D"/>
                </a:solidFill>
                <a:latin typeface="Trebuchet MS"/>
                <a:ea typeface="DejaVu Sans"/>
              </a:rPr>
              <a:t>传统循环</a:t>
            </a:r>
            <a:endParaRPr lang="en-US" sz="2400" b="0" strike="noStrike" spc="-1" dirty="0">
              <a:latin typeface="Arial"/>
            </a:endParaRPr>
          </a:p>
        </p:txBody>
      </p:sp>
      <p:sp>
        <p:nvSpPr>
          <p:cNvPr id="893" name="CustomShape 4"/>
          <p:cNvSpPr/>
          <p:nvPr/>
        </p:nvSpPr>
        <p:spPr>
          <a:xfrm>
            <a:off x="4570560" y="2565000"/>
            <a:ext cx="4318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79"/>
              </a:spcBef>
            </a:pPr>
            <a:r>
              <a:rPr lang="en-US" sz="2400" b="0" strike="noStrike" spc="-1" dirty="0">
                <a:solidFill>
                  <a:srgbClr val="C0504D"/>
                </a:solidFill>
                <a:latin typeface="Trebuchet MS"/>
                <a:ea typeface="DejaVu Sans"/>
              </a:rPr>
              <a:t>OpenCL </a:t>
            </a:r>
            <a:r>
              <a:rPr lang="zh-CN" altLang="en-US" sz="2400" b="0" strike="noStrike" spc="-1" dirty="0">
                <a:solidFill>
                  <a:srgbClr val="C0504D"/>
                </a:solidFill>
                <a:latin typeface="Trebuchet MS"/>
                <a:ea typeface="DejaVu Sans"/>
              </a:rPr>
              <a:t>数据并行</a:t>
            </a:r>
            <a:endParaRPr lang="en-US" sz="2400" b="0" strike="noStrike" spc="-1" dirty="0">
              <a:latin typeface="Arial"/>
            </a:endParaRPr>
          </a:p>
        </p:txBody>
      </p:sp>
      <p:sp>
        <p:nvSpPr>
          <p:cNvPr id="894" name="CustomShape 5"/>
          <p:cNvSpPr/>
          <p:nvPr/>
        </p:nvSpPr>
        <p:spPr>
          <a:xfrm>
            <a:off x="395640" y="3082680"/>
            <a:ext cx="3671640" cy="348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77933C"/>
                </a:solidFill>
                <a:latin typeface="Courier New Bold"/>
                <a:ea typeface="DejaVu Sans"/>
              </a:rPr>
              <a:t>void</a:t>
            </a:r>
            <a:r>
              <a:rPr lang="en-US" sz="1800" b="1" strike="noStrike" spc="-1" dirty="0">
                <a:solidFill>
                  <a:srgbClr val="000000"/>
                </a:solidFill>
                <a:latin typeface="Courier New Bold"/>
                <a:ea typeface="DejaVu Sans"/>
              </a:rPr>
              <a:t> </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77933C"/>
                </a:solidFill>
                <a:latin typeface="Courier New Bold"/>
                <a:ea typeface="DejaVu Sans"/>
              </a:rPr>
              <a:t>const</a:t>
            </a:r>
            <a:r>
              <a:rPr lang="en-US" sz="1800" b="1" strike="noStrike" spc="-1" dirty="0">
                <a:solidFill>
                  <a:srgbClr val="C0504D"/>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n,</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for </a:t>
            </a:r>
            <a:r>
              <a:rPr lang="en-US" sz="1800" b="1" strike="noStrike" spc="-1" dirty="0">
                <a:solidFill>
                  <a:srgbClr val="000000"/>
                </a:solidFill>
                <a:latin typeface="Courier New Bold"/>
                <a:ea typeface="DejaVu Sans"/>
              </a:rPr>
              <a:t>(</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0;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&lt; n;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a[</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b[</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p:txBody>
      </p:sp>
      <p:sp>
        <p:nvSpPr>
          <p:cNvPr id="895" name="CustomShape 6"/>
          <p:cNvSpPr/>
          <p:nvPr/>
        </p:nvSpPr>
        <p:spPr>
          <a:xfrm>
            <a:off x="4572000" y="3082680"/>
            <a:ext cx="4571280" cy="365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8064A2"/>
                </a:solidFill>
                <a:latin typeface="Courier New Bold"/>
                <a:ea typeface="DejaVu Sans"/>
              </a:rPr>
              <a:t>__kernel </a:t>
            </a:r>
            <a:r>
              <a:rPr lang="en-US" sz="1800" b="1" strike="noStrike" spc="-1" dirty="0">
                <a:solidFill>
                  <a:srgbClr val="77933C"/>
                </a:solidFill>
                <a:latin typeface="Courier New Bold"/>
                <a:ea typeface="DejaVu Sans"/>
              </a:rPr>
              <a:t>void</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8064A2"/>
                </a:solidFill>
                <a:latin typeface="Courier New Bold"/>
                <a:ea typeface="DejaVu Sans"/>
              </a:rPr>
              <a:t>    __global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id = </a:t>
            </a:r>
            <a:r>
              <a:rPr lang="en-US" sz="1800" b="1" strike="noStrike" spc="-1" dirty="0" err="1">
                <a:solidFill>
                  <a:srgbClr val="558ED5"/>
                </a:solidFill>
                <a:latin typeface="Courier New Bold"/>
                <a:ea typeface="DejaVu Sans"/>
              </a:rPr>
              <a:t>get_global_id</a:t>
            </a:r>
            <a:r>
              <a:rPr lang="en-US" sz="1800" b="1" strike="noStrike" spc="-1" dirty="0">
                <a:solidFill>
                  <a:srgbClr val="000000"/>
                </a:solidFill>
                <a:latin typeface="Courier New Bold"/>
                <a:ea typeface="DejaVu Sans"/>
              </a:rPr>
              <a:t>(0);</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c[id] = a[id] * b[id];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称为工作项目的</a:t>
            </a:r>
            <a:endParaRPr lang="en-US" altLang="zh-CN" sz="1800" b="1" strike="noStrike" spc="-1" dirty="0">
              <a:solidFill>
                <a:srgbClr val="000000"/>
              </a:solidFill>
              <a:latin typeface="Courier New Bold"/>
              <a:ea typeface="DejaVu Sans"/>
            </a:endParaRPr>
          </a:p>
          <a:p>
            <a:pPr>
              <a:lnSpc>
                <a:spcPct val="100000"/>
              </a:lnSpc>
              <a:spcBef>
                <a:spcPts val="360"/>
              </a:spcBef>
            </a:pPr>
            <a:r>
              <a:rPr lang="en-US" altLang="zh-CN" b="1"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很多核函数的实例</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a:solidFill>
                  <a:srgbClr val="000000"/>
                </a:solidFill>
                <a:latin typeface="Courier New Bold"/>
                <a:ea typeface="DejaVu Sans"/>
              </a:rPr>
              <a:t>都是并行执行的</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N-dimensional domain of work-items</a:t>
            </a:r>
            <a:endParaRPr lang="en-US" sz="3600" b="0" strike="noStrike" spc="-1">
              <a:latin typeface="Arial"/>
            </a:endParaRPr>
          </a:p>
        </p:txBody>
      </p:sp>
      <p:sp>
        <p:nvSpPr>
          <p:cNvPr id="89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64x64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89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Choose the dimensions that are “best” for your algorithm</a:t>
            </a:r>
            <a:endParaRPr lang="en-US" sz="3200" b="0" strike="noStrike" spc="-1">
              <a:latin typeface="Arial"/>
            </a:endParaRPr>
          </a:p>
        </p:txBody>
      </p:sp>
      <p:pic>
        <p:nvPicPr>
          <p:cNvPr id="899" name="Picture 1"/>
          <p:cNvPicPr/>
          <p:nvPr/>
        </p:nvPicPr>
        <p:blipFill>
          <a:blip r:embed="rId2"/>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99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995"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996"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7"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90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90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993"/>
                                        </p:tgtEl>
                                        <p:attrNameLst>
                                          <p:attrName>style.visibility</p:attrName>
                                        </p:attrNameLst>
                                      </p:cBhvr>
                                      <p:to>
                                        <p:strVal val="visible"/>
                                      </p:to>
                                    </p:set>
                                    <p:animEffect transition="in" filter="fade">
                                      <p:cBhvr additive="repl">
                                        <p:cTn id="19" dur="500"/>
                                        <p:tgtEl>
                                          <p:spTgt spid="993"/>
                                        </p:tgtEl>
                                      </p:cBhvr>
                                    </p:animEffect>
                                  </p:childTnLst>
                                </p:cTn>
                              </p:par>
                              <p:par>
                                <p:cTn id="20" presetID="10" presetClass="entr" fill="hold" nodeType="withEffect">
                                  <p:stCondLst>
                                    <p:cond delay="0"/>
                                  </p:stCondLst>
                                  <p:childTnLst>
                                    <p:set>
                                      <p:cBhvr>
                                        <p:cTn id="21" dur="1" fill="hold">
                                          <p:stCondLst>
                                            <p:cond delay="0"/>
                                          </p:stCondLst>
                                        </p:cTn>
                                        <p:tgtEl>
                                          <p:spTgt spid="994"/>
                                        </p:tgtEl>
                                        <p:attrNameLst>
                                          <p:attrName>style.visibility</p:attrName>
                                        </p:attrNameLst>
                                      </p:cBhvr>
                                      <p:to>
                                        <p:strVal val="visible"/>
                                      </p:to>
                                    </p:set>
                                    <p:animEffect transition="in" filter="fade">
                                      <p:cBhvr additive="repl">
                                        <p:cTn id="22" dur="500"/>
                                        <p:tgtEl>
                                          <p:spTgt spid="994"/>
                                        </p:tgtEl>
                                      </p:cBhvr>
                                    </p:animEffect>
                                  </p:childTnLst>
                                </p:cTn>
                              </p:par>
                              <p:par>
                                <p:cTn id="23" presetID="10" presetClass="entr" fill="hold" nodeType="with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additive="repl">
                                        <p:cTn id="25" dur="500"/>
                                        <p:tgtEl>
                                          <p:spTgt spid="998"/>
                                        </p:tgtEl>
                                      </p:cBhvr>
                                    </p:animEffect>
                                  </p:childTnLst>
                                </p:cTn>
                              </p:par>
                              <p:par>
                                <p:cTn id="26" presetID="10" presetClass="entr" fill="hold" nodeType="withEffect">
                                  <p:stCondLst>
                                    <p:cond delay="0"/>
                                  </p:stCondLst>
                                  <p:childTnLst>
                                    <p:set>
                                      <p:cBhvr>
                                        <p:cTn id="27" dur="1" fill="hold">
                                          <p:stCondLst>
                                            <p:cond delay="0"/>
                                          </p:stCondLst>
                                        </p:cTn>
                                        <p:tgtEl>
                                          <p:spTgt spid="1000"/>
                                        </p:tgtEl>
                                        <p:attrNameLst>
                                          <p:attrName>style.visibility</p:attrName>
                                        </p:attrNameLst>
                                      </p:cBhvr>
                                      <p:to>
                                        <p:strVal val="visible"/>
                                      </p:to>
                                    </p:set>
                                    <p:animEffect transition="in" filter="fade">
                                      <p:cBhvr additive="repl">
                                        <p:cTn id="28" dur="500"/>
                                        <p:tgtEl>
                                          <p:spTgt spid="1000"/>
                                        </p:tgtEl>
                                      </p:cBhvr>
                                    </p:animEffect>
                                  </p:childTnLst>
                                </p:cTn>
                              </p:par>
                              <p:par>
                                <p:cTn id="29" presetID="10" presetClass="entr" fill="hold" nodeType="withEffect">
                                  <p:stCondLst>
                                    <p:cond delay="0"/>
                                  </p:stCondLst>
                                  <p:childTnLst>
                                    <p:set>
                                      <p:cBhvr>
                                        <p:cTn id="30" dur="1" fill="hold">
                                          <p:stCondLst>
                                            <p:cond delay="0"/>
                                          </p:stCondLst>
                                        </p:cTn>
                                        <p:tgtEl>
                                          <p:spTgt spid="999"/>
                                        </p:tgtEl>
                                        <p:attrNameLst>
                                          <p:attrName>style.visibility</p:attrName>
                                        </p:attrNameLst>
                                      </p:cBhvr>
                                      <p:to>
                                        <p:strVal val="visible"/>
                                      </p:to>
                                    </p:set>
                                    <p:animEffect transition="in" filter="fade">
                                      <p:cBhvr additive="repl">
                                        <p:cTn id="31" dur="500"/>
                                        <p:tgtEl>
                                          <p:spTgt spid="9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additive="repl">
                                        <p:cTn id="36" dur="500"/>
                                        <p:tgtEl>
                                          <p:spTgt spid="997"/>
                                        </p:tgtEl>
                                      </p:cBhvr>
                                    </p:animEffect>
                                  </p:childTnLst>
                                </p:cTn>
                              </p:par>
                              <p:par>
                                <p:cTn id="37" presetID="10" presetClass="entr" fill="hold" nodeType="with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additive="repl">
                                        <p:cTn id="39" dur="500"/>
                                        <p:tgtEl>
                                          <p:spTgt spid="996"/>
                                        </p:tgtEl>
                                      </p:cBhvr>
                                    </p:animEffect>
                                  </p:childTnLst>
                                </p:cTn>
                              </p:par>
                              <p:par>
                                <p:cTn id="40" presetID="10" presetClass="entr" fill="hold" nodeType="withEffect">
                                  <p:stCondLst>
                                    <p:cond delay="0"/>
                                  </p:stCondLst>
                                  <p:childTnLst>
                                    <p:set>
                                      <p:cBhvr>
                                        <p:cTn id="41" dur="1" fill="hold">
                                          <p:stCondLst>
                                            <p:cond delay="0"/>
                                          </p:stCondLst>
                                        </p:cTn>
                                        <p:tgtEl>
                                          <p:spTgt spid="995"/>
                                        </p:tgtEl>
                                        <p:attrNameLst>
                                          <p:attrName>style.visibility</p:attrName>
                                        </p:attrNameLst>
                                      </p:cBhvr>
                                      <p:to>
                                        <p:strVal val="visible"/>
                                      </p:to>
                                    </p:set>
                                    <p:animEffect transition="in" filter="fade">
                                      <p:cBhvr additive="repl">
                                        <p:cTn id="42" dur="500"/>
                                        <p:tgtEl>
                                          <p:spTgt spid="995"/>
                                        </p:tgtEl>
                                      </p:cBhvr>
                                    </p:animEffect>
                                  </p:childTnLst>
                                </p:cTn>
                              </p:par>
                              <p:par>
                                <p:cTn id="43" presetID="10" presetClass="entr" fill="hold" nodeType="withEffect">
                                  <p:stCondLst>
                                    <p:cond delay="0"/>
                                  </p:stCondLst>
                                  <p:childTnLst>
                                    <p:set>
                                      <p:cBhvr>
                                        <p:cTn id="44" dur="1" fill="hold">
                                          <p:stCondLst>
                                            <p:cond delay="0"/>
                                          </p:stCondLst>
                                        </p:cTn>
                                        <p:tgtEl>
                                          <p:spTgt spid="990"/>
                                        </p:tgtEl>
                                        <p:attrNameLst>
                                          <p:attrName>style.visibility</p:attrName>
                                        </p:attrNameLst>
                                      </p:cBhvr>
                                      <p:to>
                                        <p:strVal val="visible"/>
                                      </p:to>
                                    </p:set>
                                    <p:animEffect transition="in" filter="fade">
                                      <p:cBhvr additive="repl">
                                        <p:cTn id="45" dur="500"/>
                                        <p:tgtEl>
                                          <p:spTgt spid="990"/>
                                        </p:tgtEl>
                                      </p:cBhvr>
                                    </p:animEffect>
                                  </p:childTnLst>
                                </p:cTn>
                              </p:par>
                              <p:par>
                                <p:cTn id="46" presetID="10" presetClass="entr" fill="hold" nodeType="withEffect">
                                  <p:stCondLst>
                                    <p:cond delay="0"/>
                                  </p:stCondLst>
                                  <p:childTnLst>
                                    <p:set>
                                      <p:cBhvr>
                                        <p:cTn id="47" dur="1" fill="hold">
                                          <p:stCondLst>
                                            <p:cond delay="0"/>
                                          </p:stCondLst>
                                        </p:cTn>
                                        <p:tgtEl>
                                          <p:spTgt spid="989"/>
                                        </p:tgtEl>
                                        <p:attrNameLst>
                                          <p:attrName>style.visibility</p:attrName>
                                        </p:attrNameLst>
                                      </p:cBhvr>
                                      <p:to>
                                        <p:strVal val="visible"/>
                                      </p:to>
                                    </p:set>
                                    <p:animEffect transition="in" filter="fade">
                                      <p:cBhvr additive="repl">
                                        <p:cTn id="48" dur="500"/>
                                        <p:tgtEl>
                                          <p:spTgt spid="989"/>
                                        </p:tgtEl>
                                      </p:cBhvr>
                                    </p:animEffect>
                                  </p:childTnLst>
                                </p:cTn>
                              </p:par>
                              <p:par>
                                <p:cTn id="49" presetID="10" presetClass="entr" fill="hold" nodeType="withEffect">
                                  <p:stCondLst>
                                    <p:cond delay="0"/>
                                  </p:stCondLst>
                                  <p:childTnLst>
                                    <p:set>
                                      <p:cBhvr>
                                        <p:cTn id="50" dur="1" fill="hold">
                                          <p:stCondLst>
                                            <p:cond delay="0"/>
                                          </p:stCondLst>
                                        </p:cTn>
                                        <p:tgtEl>
                                          <p:spTgt spid="988"/>
                                        </p:tgtEl>
                                        <p:attrNameLst>
                                          <p:attrName>style.visibility</p:attrName>
                                        </p:attrNameLst>
                                      </p:cBhvr>
                                      <p:to>
                                        <p:strVal val="visible"/>
                                      </p:to>
                                    </p:set>
                                    <p:animEffect transition="in" filter="fade">
                                      <p:cBhvr additive="repl">
                                        <p:cTn id="51" dur="500"/>
                                        <p:tgtEl>
                                          <p:spTgt spid="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OpenCL N Dimensional Range (NDRange)</a:t>
            </a:r>
            <a:endParaRPr lang="en-US" sz="4400" b="0" strike="noStrike" spc="-1">
              <a:latin typeface="Arial"/>
            </a:endParaRPr>
          </a:p>
        </p:txBody>
      </p:sp>
      <p:sp>
        <p:nvSpPr>
          <p:cNvPr id="100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problem we want to compute should have some </a:t>
            </a:r>
            <a:r>
              <a:rPr lang="en-US" sz="3200" b="1" strike="noStrike" spc="-1">
                <a:solidFill>
                  <a:srgbClr val="C0504D"/>
                </a:solidFill>
                <a:latin typeface="Trebuchet MS"/>
              </a:rPr>
              <a:t>dimensionality</a:t>
            </a:r>
            <a:r>
              <a:rPr lang="en-US" sz="3200" b="0" strike="noStrike" spc="-1">
                <a:solidFill>
                  <a:srgbClr val="000000"/>
                </a:solidFill>
                <a:latin typeface="Trebuchet MS"/>
              </a:rPr>
              <a:t>;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example, compute a kernel on all points in a cube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we execute the kernel we specify </a:t>
            </a:r>
            <a:r>
              <a:rPr lang="en-US" sz="3200" b="1" strike="noStrike" spc="-1">
                <a:solidFill>
                  <a:srgbClr val="C0504D"/>
                </a:solidFill>
                <a:latin typeface="Trebuchet MS"/>
              </a:rPr>
              <a:t>up to 3 dimensions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also </a:t>
            </a:r>
            <a:r>
              <a:rPr lang="en-US" sz="3200" b="1" strike="noStrike" spc="-1">
                <a:solidFill>
                  <a:srgbClr val="C0504D"/>
                </a:solidFill>
                <a:latin typeface="Trebuchet MS"/>
              </a:rPr>
              <a:t>specify the total problem size</a:t>
            </a:r>
            <a:r>
              <a:rPr lang="en-US" sz="3200" b="0" strike="noStrike" spc="-1">
                <a:solidFill>
                  <a:srgbClr val="C0504D"/>
                </a:solidFill>
                <a:latin typeface="Trebuchet MS"/>
              </a:rPr>
              <a:t> </a:t>
            </a:r>
            <a:r>
              <a:rPr lang="en-US" sz="3200" b="0" strike="noStrike" spc="-1">
                <a:solidFill>
                  <a:srgbClr val="000000"/>
                </a:solidFill>
                <a:latin typeface="Trebuchet MS"/>
              </a:rPr>
              <a:t>in each dimension – this is called the </a:t>
            </a:r>
            <a:r>
              <a:rPr lang="en-US" sz="3200" b="1" strike="noStrike" spc="-1">
                <a:solidFill>
                  <a:srgbClr val="C0504D"/>
                </a:solidFill>
                <a:latin typeface="Trebuchet MS"/>
              </a:rPr>
              <a:t>global</a:t>
            </a:r>
            <a:r>
              <a:rPr lang="en-US" sz="3200" b="0" strike="noStrike" spc="-1">
                <a:solidFill>
                  <a:srgbClr val="C0504D"/>
                </a:solidFill>
                <a:latin typeface="Trebuchet MS"/>
              </a:rPr>
              <a:t> </a:t>
            </a:r>
            <a:r>
              <a:rPr lang="en-US" sz="3200" b="0" strike="noStrike" spc="-1">
                <a:solidFill>
                  <a:srgbClr val="000000"/>
                </a:solidFill>
                <a:latin typeface="Trebuchet MS"/>
              </a:rPr>
              <a:t>size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associate each point in the iteration space with a </a:t>
            </a:r>
            <a:r>
              <a:rPr lang="en-US" sz="3200" b="1" strike="noStrike" spc="-1">
                <a:solidFill>
                  <a:srgbClr val="C0504D"/>
                </a:solidFill>
                <a:latin typeface="Trebuchet MS"/>
              </a:rPr>
              <a:t>work-item</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OpenCL N Dimensional Range (NDRange)</a:t>
            </a:r>
            <a:endParaRPr lang="en-US" sz="4400" b="0" strike="noStrike" spc="-1">
              <a:latin typeface="Arial"/>
            </a:endParaRPr>
          </a:p>
        </p:txBody>
      </p:sp>
      <p:sp>
        <p:nvSpPr>
          <p:cNvPr id="1004" name="CustomShape 2"/>
          <p:cNvSpPr/>
          <p:nvPr/>
        </p:nvSpPr>
        <p:spPr>
          <a:xfrm>
            <a:off x="457200" y="1600200"/>
            <a:ext cx="843444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Work-items are grouped into </a:t>
            </a:r>
            <a:r>
              <a:rPr lang="en-US" sz="3200" b="1" strike="noStrike" spc="-1">
                <a:solidFill>
                  <a:srgbClr val="C0504D"/>
                </a:solidFill>
                <a:latin typeface="Trebuchet MS"/>
              </a:rPr>
              <a:t>work-groups</a:t>
            </a:r>
            <a:r>
              <a:rPr lang="en-US" sz="3200" b="0" strike="noStrike" spc="-1">
                <a:solidFill>
                  <a:srgbClr val="000000"/>
                </a:solidFill>
                <a:latin typeface="Trebuchet MS"/>
              </a:rPr>
              <a:t>; work-items within a work-group can share </a:t>
            </a:r>
            <a:r>
              <a:rPr lang="en-US" sz="3200" b="1" strike="noStrike" spc="-1">
                <a:solidFill>
                  <a:srgbClr val="C0504D"/>
                </a:solidFill>
                <a:latin typeface="Trebuchet MS"/>
              </a:rPr>
              <a:t>local</a:t>
            </a:r>
            <a:r>
              <a:rPr lang="en-US" sz="3200" b="1" strike="noStrike" spc="-1">
                <a:solidFill>
                  <a:srgbClr val="000000"/>
                </a:solidFill>
                <a:latin typeface="Trebuchet MS"/>
              </a:rPr>
              <a:t> </a:t>
            </a:r>
            <a:r>
              <a:rPr lang="en-US" sz="3200" b="1" strike="noStrike" spc="-1">
                <a:solidFill>
                  <a:srgbClr val="C0504D"/>
                </a:solidFill>
                <a:latin typeface="Trebuchet MS"/>
              </a:rPr>
              <a:t>memory</a:t>
            </a:r>
            <a:r>
              <a:rPr lang="en-US" sz="3200" b="1" strike="noStrike" spc="-1">
                <a:solidFill>
                  <a:srgbClr val="000000"/>
                </a:solidFill>
                <a:latin typeface="Trebuchet MS"/>
              </a:rPr>
              <a:t> </a:t>
            </a:r>
            <a:r>
              <a:rPr lang="en-US" sz="3200" b="0" strike="noStrike" spc="-1">
                <a:solidFill>
                  <a:srgbClr val="000000"/>
                </a:solidFill>
                <a:latin typeface="Trebuchet MS"/>
              </a:rPr>
              <a:t>and can </a:t>
            </a:r>
            <a:r>
              <a:rPr lang="en-US" sz="3200" b="1" strike="noStrike" spc="-1">
                <a:solidFill>
                  <a:srgbClr val="F79646"/>
                </a:solidFill>
                <a:latin typeface="Trebuchet MS"/>
              </a:rPr>
              <a:t>synchronize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can specify the number of work-items in a work-group – this is called the </a:t>
            </a:r>
            <a:r>
              <a:rPr lang="en-US" sz="3200" b="1" strike="noStrike" spc="-1">
                <a:solidFill>
                  <a:srgbClr val="C0504D"/>
                </a:solidFill>
                <a:latin typeface="Trebuchet MS"/>
              </a:rPr>
              <a:t>local</a:t>
            </a:r>
            <a:r>
              <a:rPr lang="en-US" sz="3200" b="0" strike="noStrike" spc="-1">
                <a:solidFill>
                  <a:srgbClr val="C0504D"/>
                </a:solidFill>
                <a:latin typeface="Trebuchet MS"/>
              </a:rPr>
              <a:t> </a:t>
            </a:r>
            <a:r>
              <a:rPr lang="en-US" sz="3200" b="0" strike="noStrike" spc="-1">
                <a:solidFill>
                  <a:srgbClr val="000000"/>
                </a:solidFill>
                <a:latin typeface="Trebuchet MS"/>
              </a:rPr>
              <a:t>(work-group) size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Or the OpenCL run-time can choose the work-group size for you (usually not optimally)</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561"/>
              </a:spcBef>
              <a:buClr>
                <a:srgbClr val="4F81BD"/>
              </a:buClr>
              <a:buFont typeface="Arial"/>
              <a:buChar char="•"/>
            </a:pPr>
            <a:r>
              <a:rPr lang="en-US" sz="2800" b="1" i="1"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Per work-item</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1" i="1"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within a</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1" i="1" strike="noStrike" spc="-1">
                <a:solidFill>
                  <a:srgbClr val="F79646"/>
                </a:solidFill>
                <a:latin typeface="Trebuchet MS"/>
              </a:rPr>
              <a:t>Global Memory /Constant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Visible to all</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work-groups</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1" i="1"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a:t>
            </a:r>
            <a:endParaRPr lang="en-US" sz="2400" b="0" strike="noStrike" spc="-1">
              <a:latin typeface="Arial"/>
            </a:endParaRPr>
          </a:p>
        </p:txBody>
      </p:sp>
      <p:pic>
        <p:nvPicPr>
          <p:cNvPr id="1007" name="Content Placeholder 6"/>
          <p:cNvPicPr/>
          <p:nvPr/>
        </p:nvPicPr>
        <p:blipFill>
          <a:blip r:embed="rId2"/>
          <a:stretch/>
        </p:blipFill>
        <p:spPr>
          <a:xfrm>
            <a:off x="3708000" y="1052640"/>
            <a:ext cx="5354640" cy="4034880"/>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u="sng" strike="noStrike" spc="-1">
                <a:solidFill>
                  <a:srgbClr val="C0504D"/>
                </a:solidFill>
                <a:uFillTx/>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You are responsible for moving data from</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 global → local </a:t>
            </a:r>
            <a:r>
              <a:rPr lang="en-US" sz="2800" b="0" i="1" strike="noStrike" spc="-1">
                <a:solidFill>
                  <a:srgbClr val="000000"/>
                </a:solidFill>
                <a:latin typeface="Trebuchet MS"/>
                <a:ea typeface="DejaVu Sans"/>
              </a:rPr>
              <a:t>and</a:t>
            </a:r>
            <a:r>
              <a:rPr lang="en-US" sz="2800" b="0" strike="noStrike" spc="-1">
                <a:solidFill>
                  <a:srgbClr val="000000"/>
                </a:solidFill>
                <a:latin typeface="Trebuchet MS"/>
                <a:ea typeface="DejaVu Sans"/>
              </a:rPr>
              <a:t> back</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Context and Command-Queues</a:t>
            </a:r>
            <a:endParaRPr lang="en-US" sz="4400" b="0" strike="noStrike" spc="-1">
              <a:latin typeface="Arial"/>
            </a:endParaRPr>
          </a:p>
        </p:txBody>
      </p:sp>
      <p:sp>
        <p:nvSpPr>
          <p:cNvPr id="1010" name="CustomShape 2"/>
          <p:cNvSpPr/>
          <p:nvPr/>
        </p:nvSpPr>
        <p:spPr>
          <a:xfrm>
            <a:off x="179640" y="1207440"/>
            <a:ext cx="5328000" cy="55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561"/>
              </a:spcBef>
              <a:buClr>
                <a:srgbClr val="C0504D"/>
              </a:buClr>
              <a:buFont typeface="Arial"/>
              <a:buChar char="•"/>
            </a:pPr>
            <a:r>
              <a:rPr lang="en-US" sz="2800" b="1" i="1" strike="noStrike" spc="-1">
                <a:solidFill>
                  <a:srgbClr val="C0504D"/>
                </a:solidFill>
                <a:latin typeface="Trebuchet MS"/>
              </a:rPr>
              <a:t>Context</a:t>
            </a:r>
            <a:r>
              <a:rPr lang="en-US" sz="2800" b="0" strike="noStrike" spc="-1">
                <a:solidFill>
                  <a:srgbClr val="C0504D"/>
                </a:solidFill>
                <a:latin typeface="Trebuchet MS"/>
              </a:rPr>
              <a:t>: </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The environment within which kernels execute and in which synchronization and memory management is defined. </a:t>
            </a:r>
            <a:endParaRPr lang="en-US" sz="24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The </a:t>
            </a:r>
            <a:r>
              <a:rPr lang="en-US" sz="2800" b="1" i="1" strike="noStrike" spc="-1">
                <a:solidFill>
                  <a:srgbClr val="C0504D"/>
                </a:solidFill>
                <a:latin typeface="Trebuchet MS"/>
              </a:rPr>
              <a:t>context</a:t>
            </a:r>
            <a:r>
              <a:rPr lang="en-US" sz="2800" b="0" strike="noStrike" spc="-1">
                <a:solidFill>
                  <a:srgbClr val="C0504D"/>
                </a:solidFill>
                <a:latin typeface="Trebuchet MS"/>
              </a:rPr>
              <a:t> </a:t>
            </a:r>
            <a:r>
              <a:rPr lang="en-US" sz="2800" b="0" strike="noStrike" spc="-1">
                <a:solidFill>
                  <a:srgbClr val="000000"/>
                </a:solidFill>
                <a:latin typeface="Trebuchet MS"/>
              </a:rPr>
              <a:t>includes:</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One or more devices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Device memory </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One or more command-queues</a:t>
            </a:r>
            <a:endParaRPr lang="en-US" sz="24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All </a:t>
            </a:r>
            <a:r>
              <a:rPr lang="en-US" sz="2800" b="1" i="1" strike="noStrike" spc="-1">
                <a:solidFill>
                  <a:srgbClr val="C0504D"/>
                </a:solidFill>
                <a:latin typeface="Trebuchet MS"/>
              </a:rPr>
              <a:t>commands</a:t>
            </a:r>
            <a:r>
              <a:rPr lang="en-US" sz="2800" b="0" strike="noStrike" spc="-1">
                <a:solidFill>
                  <a:srgbClr val="C0504D"/>
                </a:solidFill>
                <a:latin typeface="Trebuchet MS"/>
              </a:rPr>
              <a:t> </a:t>
            </a:r>
            <a:r>
              <a:rPr lang="en-US" sz="2800" b="0" strike="noStrike" spc="-1">
                <a:solidFill>
                  <a:srgbClr val="000000"/>
                </a:solidFill>
                <a:latin typeface="Trebuchet MS"/>
              </a:rPr>
              <a:t>for a device (kernel execution, synchronization, and memory transfer operations) are submitted through a </a:t>
            </a:r>
            <a:r>
              <a:rPr lang="en-US" sz="2800" b="1" i="1" strike="noStrike" spc="-1">
                <a:solidFill>
                  <a:srgbClr val="C0504D"/>
                </a:solidFill>
                <a:latin typeface="Trebuchet MS"/>
              </a:rPr>
              <a:t>command-queue</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Each </a:t>
            </a:r>
            <a:r>
              <a:rPr lang="en-US" sz="2800" b="1" i="1" strike="noStrike" spc="-1">
                <a:solidFill>
                  <a:srgbClr val="C0504D"/>
                </a:solidFill>
                <a:latin typeface="Trebuchet MS"/>
              </a:rPr>
              <a:t>command-queue</a:t>
            </a:r>
            <a:r>
              <a:rPr lang="en-US" sz="2800" b="1" i="1" strike="noStrike" spc="-1">
                <a:solidFill>
                  <a:srgbClr val="000000"/>
                </a:solidFill>
                <a:latin typeface="Trebuchet MS"/>
              </a:rPr>
              <a:t> </a:t>
            </a:r>
            <a:r>
              <a:rPr lang="en-US" sz="2800" b="0" strike="noStrike" spc="-1">
                <a:solidFill>
                  <a:srgbClr val="000000"/>
                </a:solidFill>
                <a:latin typeface="Trebuchet MS"/>
              </a:rPr>
              <a:t>points to a single device within a context.</a:t>
            </a:r>
            <a:endParaRPr lang="en-US" sz="2800" b="0" strike="noStrike" spc="-1">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scrgbClr r="0" g="0" b="0"/>
          </a:lnRef>
          <a:fillRef idx="0">
            <a:scrgbClr r="0" g="0" b="0"/>
          </a:fillRef>
          <a:effectRef idx="0">
            <a:scrgbClr r="0" g="0" b="0"/>
          </a:effectRef>
          <a:fontRef idx="minor"/>
        </p:style>
      </p:sp>
      <p:pic>
        <p:nvPicPr>
          <p:cNvPr id="1012" name="Picture 5"/>
          <p:cNvPicPr/>
          <p:nvPr/>
        </p:nvPicPr>
        <p:blipFill>
          <a:blip r:embed="rId2"/>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1600" b="1" strike="noStrike" spc="-1">
                <a:solidFill>
                  <a:srgbClr val="003434"/>
                </a:solidFill>
                <a:latin typeface="Trebuchet MS"/>
                <a:ea typeface="DejaVu Sans"/>
              </a:rPr>
              <a:t>Queue</a:t>
            </a:r>
            <a:endParaRPr lang="en-US" sz="1600" b="0" strike="noStrike" spc="-1">
              <a:latin typeface="Arial"/>
            </a:endParaRPr>
          </a:p>
        </p:txBody>
      </p:sp>
      <p:sp>
        <p:nvSpPr>
          <p:cNvPr id="1014" name="CustomShape 5"/>
          <p:cNvSpPr/>
          <p:nvPr/>
        </p:nvSpPr>
        <p:spPr>
          <a:xfrm>
            <a:off x="6422760" y="5712120"/>
            <a:ext cx="1672920" cy="3790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800" b="1" strike="noStrike" spc="-1">
                <a:solidFill>
                  <a:srgbClr val="000000"/>
                </a:solidFill>
                <a:latin typeface="Trebuchet MS"/>
                <a:ea typeface="DejaVu Sans"/>
              </a:rPr>
              <a:t>Context</a:t>
            </a:r>
            <a:endParaRPr lang="en-US" sz="2800" b="0" strike="noStrike" spc="-1">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type="oval" w="med" len="med"/>
          </a:ln>
        </p:spPr>
        <p:style>
          <a:lnRef idx="2">
            <a:schemeClr val="dk1"/>
          </a:lnRef>
          <a:fillRef idx="1">
            <a:schemeClr val="lt1"/>
          </a:fillRef>
          <a:effectRef idx="0">
            <a:schemeClr val="dk1"/>
          </a:effectRef>
          <a:fontRef idx="minor"/>
        </p:style>
        <p:txBody>
          <a:bodyPr lIns="39240" tIns="19440" rIns="39240" bIns="19440"/>
          <a:lstStyle/>
          <a:p>
            <a:pPr algn="ctr">
              <a:lnSpc>
                <a:spcPct val="100000"/>
              </a:lnSpc>
            </a:pPr>
            <a:r>
              <a:rPr lang="en-US" sz="1800" b="1" strike="noStrike" spc="-1">
                <a:solidFill>
                  <a:srgbClr val="000000"/>
                </a:solidFill>
                <a:latin typeface="Trebuchet MS"/>
                <a:ea typeface="ヒラギノ角ゴ ProN W3"/>
              </a:rPr>
              <a:t> </a:t>
            </a:r>
            <a:endParaRPr lang="en-US" sz="1800" b="0" strike="noStrike" spc="-1">
              <a:latin typeface="Arial"/>
            </a:endParaRPr>
          </a:p>
          <a:p>
            <a:pPr algn="ctr">
              <a:lnSpc>
                <a:spcPct val="100000"/>
              </a:lnSpc>
            </a:pPr>
            <a:r>
              <a:rPr lang="en-US" sz="2000" b="1" strike="noStrike" spc="-1">
                <a:solidFill>
                  <a:srgbClr val="000000"/>
                </a:solidFill>
                <a:latin typeface="Trebuchet MS"/>
                <a:ea typeface="ヒラギノ角ゴ ProN W3"/>
              </a:rPr>
              <a:t>Device</a:t>
            </a:r>
            <a:endParaRPr lang="en-US" sz="2000" b="0" strike="noStrike" spc="-1">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type="oval" w="med" len="med"/>
          </a:ln>
        </p:spPr>
        <p:style>
          <a:lnRef idx="0">
            <a:scrgbClr r="0" g="0" b="0"/>
          </a:lnRef>
          <a:fillRef idx="0">
            <a:scrgbClr r="0" g="0" b="0"/>
          </a:fillRef>
          <a:effectRef idx="0">
            <a:scrgbClr r="0" g="0" b="0"/>
          </a:effectRef>
          <a:fontRef idx="minor"/>
        </p:style>
      </p:sp>
      <p:sp>
        <p:nvSpPr>
          <p:cNvPr id="1017" name="CustomShape 8"/>
          <p:cNvSpPr/>
          <p:nvPr/>
        </p:nvSpPr>
        <p:spPr>
          <a:xfrm>
            <a:off x="5995440" y="3003840"/>
            <a:ext cx="25272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1" strike="noStrike" spc="-1">
                <a:solidFill>
                  <a:srgbClr val="000000"/>
                </a:solidFill>
                <a:latin typeface="Trebuchet MS"/>
                <a:ea typeface="DejaVu Sans"/>
              </a:rPr>
              <a:t>Device Memory</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Execution model (kernels)</a:t>
            </a:r>
            <a:endParaRPr lang="en-US" sz="4400" b="0" strike="noStrike" spc="-1">
              <a:latin typeface="Arial"/>
            </a:endParaRPr>
          </a:p>
        </p:txBody>
      </p:sp>
      <p:sp>
        <p:nvSpPr>
          <p:cNvPr id="1019" name="CustomShape 2"/>
          <p:cNvSpPr/>
          <p:nvPr/>
        </p:nvSpPr>
        <p:spPr>
          <a:xfrm>
            <a:off x="179640" y="1052640"/>
            <a:ext cx="8784360" cy="12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execution model … define a problem domain and execute an instance of a </a:t>
            </a:r>
            <a:r>
              <a:rPr lang="en-US" sz="3200" b="1" strike="noStrike" spc="-1">
                <a:solidFill>
                  <a:srgbClr val="C0504D"/>
                </a:solidFill>
                <a:latin typeface="Trebuchet MS"/>
              </a:rPr>
              <a:t>kernel</a:t>
            </a:r>
            <a:r>
              <a:rPr lang="en-US" sz="3200" b="0" strike="noStrike" spc="-1">
                <a:solidFill>
                  <a:srgbClr val="C0504D"/>
                </a:solidFill>
                <a:latin typeface="Trebuchet MS"/>
              </a:rPr>
              <a:t> </a:t>
            </a:r>
            <a:r>
              <a:rPr lang="en-US" sz="3200" b="0" strike="noStrike" spc="-1">
                <a:solidFill>
                  <a:srgbClr val="000000"/>
                </a:solidFill>
                <a:latin typeface="Trebuchet MS"/>
              </a:rPr>
              <a:t>for each point in the domain</a:t>
            </a:r>
            <a:endParaRPr lang="en-US" sz="3200" b="0" strike="noStrike" spc="-1">
              <a:latin typeface="Arial"/>
            </a:endParaRPr>
          </a:p>
        </p:txBody>
      </p:sp>
      <p:sp>
        <p:nvSpPr>
          <p:cNvPr id="1020" name="CustomShape 3"/>
          <p:cNvSpPr/>
          <p:nvPr/>
        </p:nvSpPr>
        <p:spPr>
          <a:xfrm>
            <a:off x="1043640" y="2277000"/>
            <a:ext cx="6912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4F81BD"/>
                </a:solidFill>
                <a:latin typeface="Courier New Bold"/>
                <a:ea typeface="DejaVu Sans"/>
              </a:rPr>
              <a:t>__kernel</a:t>
            </a:r>
            <a:r>
              <a:rPr lang="en-US" sz="2400" b="1" strike="noStrike" spc="-1">
                <a:solidFill>
                  <a:srgbClr val="000000"/>
                </a:solidFill>
                <a:latin typeface="Courier New Bold"/>
                <a:ea typeface="DejaVu Sans"/>
              </a:rPr>
              <a:t> </a:t>
            </a:r>
            <a:r>
              <a:rPr lang="en-US" sz="2400" b="1" strike="noStrike" spc="-1">
                <a:solidFill>
                  <a:srgbClr val="C0504D"/>
                </a:solidFill>
                <a:latin typeface="Courier New Bold"/>
                <a:ea typeface="DejaVu Sans"/>
              </a:rPr>
              <a:t>void</a:t>
            </a:r>
            <a:r>
              <a:rPr lang="en-US" sz="2400" b="1" strike="noStrike" spc="-1">
                <a:solidFill>
                  <a:srgbClr val="000000"/>
                </a:solidFill>
                <a:latin typeface="Courier New Bold"/>
                <a:ea typeface="DejaVu Sans"/>
              </a:rPr>
              <a:t> </a:t>
            </a:r>
            <a:r>
              <a:rPr lang="en-US" sz="2400" b="1" strike="noStrike" spc="-1">
                <a:solidFill>
                  <a:srgbClr val="17375E"/>
                </a:solidFill>
                <a:latin typeface="Courier New Bold"/>
                <a:ea typeface="DejaVu Sans"/>
              </a:rPr>
              <a:t>times_two</a:t>
            </a:r>
            <a:r>
              <a:rPr lang="en-US" sz="2400" b="1" strike="noStrike" spc="-1">
                <a:solidFill>
                  <a:srgbClr val="000000"/>
                </a:solidFill>
                <a:latin typeface="Courier New Bold"/>
                <a:ea typeface="DejaVu Sans"/>
              </a:rPr>
              <a: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__global</a:t>
            </a:r>
            <a:r>
              <a:rPr lang="en-US" sz="2400" b="1" strike="noStrike" spc="-1">
                <a:solidFill>
                  <a:srgbClr val="000000"/>
                </a:solidFill>
                <a:latin typeface="Courier New Bold"/>
                <a:ea typeface="DejaVu Sans"/>
              </a:rPr>
              <a:t> </a:t>
            </a:r>
            <a:r>
              <a:rPr lang="en-US" sz="2400" b="1" strike="noStrike" spc="-1">
                <a:solidFill>
                  <a:srgbClr val="C0504D"/>
                </a:solidFill>
                <a:latin typeface="Courier New Bold"/>
                <a:ea typeface="DejaVu Sans"/>
              </a:rPr>
              <a:t>float</a:t>
            </a:r>
            <a:r>
              <a:rPr lang="en-US" sz="2400" b="1" strike="noStrike" spc="-1">
                <a:solidFill>
                  <a:srgbClr val="000000"/>
                </a:solidFill>
                <a:latin typeface="Courier New Bold"/>
                <a:ea typeface="DejaVu Sans"/>
              </a:rPr>
              <a:t>* input,</a:t>
            </a:r>
            <a:endParaRPr lang="en-US" sz="2400" b="0" strike="noStrike" spc="-1">
              <a:latin typeface="Arial"/>
            </a:endParaRPr>
          </a:p>
          <a:p>
            <a:pPr>
              <a:lnSpc>
                <a:spcPct val="100000"/>
              </a:lnSpc>
            </a:pPr>
            <a:r>
              <a:rPr lang="en-US" sz="2400" b="1" strike="noStrike" spc="-1">
                <a:solidFill>
                  <a:srgbClr val="4F81BD"/>
                </a:solidFill>
                <a:latin typeface="Courier New Bold"/>
                <a:ea typeface="DejaVu Sans"/>
              </a:rPr>
              <a:t>    __global </a:t>
            </a:r>
            <a:r>
              <a:rPr lang="en-US" sz="2400" b="1" strike="noStrike" spc="-1">
                <a:solidFill>
                  <a:srgbClr val="C0504D"/>
                </a:solidFill>
                <a:latin typeface="Courier New Bold"/>
                <a:ea typeface="DejaVu Sans"/>
              </a:rPr>
              <a:t>float</a:t>
            </a:r>
            <a:r>
              <a:rPr lang="en-US" sz="2400" b="1" strike="noStrike" spc="-1">
                <a:solidFill>
                  <a:srgbClr val="000000"/>
                </a:solidFill>
                <a:latin typeface="Courier New Bold"/>
                <a:ea typeface="DejaVu Sans"/>
              </a:rPr>
              <a:t>* output)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i = </a:t>
            </a:r>
            <a:r>
              <a:rPr lang="en-US" sz="2400" b="1" strike="noStrike" spc="-1">
                <a:solidFill>
                  <a:srgbClr val="4F81BD"/>
                </a:solidFill>
                <a:latin typeface="Courier New Bold"/>
                <a:ea typeface="DejaVu Sans"/>
              </a:rPr>
              <a:t>get_global_id</a:t>
            </a:r>
            <a:r>
              <a:rPr lang="en-US" sz="2400" b="1" strike="noStrike" spc="-1">
                <a:solidFill>
                  <a:srgbClr val="000000"/>
                </a:solidFill>
                <a:latin typeface="Courier New Bold"/>
                <a:ea typeface="DejaVu Sans"/>
              </a:rPr>
              <a:t>(0);</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output[i] = 2.0f * input[i];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p:txBody>
      </p:sp>
      <p:sp>
        <p:nvSpPr>
          <p:cNvPr id="1021" name="CustomShape 4"/>
          <p:cNvSpPr/>
          <p:nvPr/>
        </p:nvSpPr>
        <p:spPr>
          <a:xfrm>
            <a:off x="4584240" y="4927680"/>
            <a:ext cx="2335320" cy="3049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2000" b="1" strike="noStrike" spc="-1">
                <a:solidFill>
                  <a:srgbClr val="17375E"/>
                </a:solidFill>
                <a:latin typeface="Courier New Bold"/>
                <a:ea typeface="DejaVu Sans"/>
              </a:rPr>
              <a:t>get_global_id(0)</a:t>
            </a:r>
            <a:endParaRPr lang="en-US" sz="2000" b="0" strike="noStrike" spc="-1">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3" name="Line 6"/>
          <p:cNvSpPr/>
          <p:nvPr/>
        </p:nvSpPr>
        <p:spPr>
          <a:xfrm>
            <a:off x="4225320" y="5852160"/>
            <a:ext cx="360" cy="45684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4" name="CustomShape 7"/>
          <p:cNvSpPr/>
          <p:nvPr/>
        </p:nvSpPr>
        <p:spPr>
          <a:xfrm>
            <a:off x="4033080" y="5235480"/>
            <a:ext cx="35280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1" strike="noStrike" spc="-1">
                <a:solidFill>
                  <a:srgbClr val="A50021"/>
                </a:solidFill>
                <a:latin typeface="Trebuchet MS"/>
                <a:ea typeface="DejaVu Sans"/>
              </a:rPr>
              <a:t>10</a:t>
            </a:r>
            <a:endParaRPr lang="en-US" sz="1800" b="0" strike="noStrike" spc="-1">
              <a:latin typeface="Arial"/>
            </a:endParaRPr>
          </a:p>
        </p:txBody>
      </p:sp>
      <p:sp>
        <p:nvSpPr>
          <p:cNvPr id="1025" name="CustomShape 8"/>
          <p:cNvSpPr/>
          <p:nvPr/>
        </p:nvSpPr>
        <p:spPr>
          <a:xfrm>
            <a:off x="323640" y="5528160"/>
            <a:ext cx="926280" cy="27432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r">
              <a:lnSpc>
                <a:spcPct val="100000"/>
              </a:lnSpc>
            </a:pPr>
            <a:r>
              <a:rPr lang="en-US" sz="1800" b="1" strike="noStrike" spc="-1">
                <a:solidFill>
                  <a:srgbClr val="F79646"/>
                </a:solidFill>
                <a:latin typeface="Trebuchet MS"/>
                <a:ea typeface="DejaVu Sans"/>
              </a:rPr>
              <a:t>Input</a:t>
            </a:r>
            <a:endParaRPr lang="en-US" sz="1800" b="0" strike="noStrike" spc="-1">
              <a:latin typeface="Arial"/>
            </a:endParaRPr>
          </a:p>
        </p:txBody>
      </p:sp>
      <p:sp>
        <p:nvSpPr>
          <p:cNvPr id="1026" name="CustomShape 9"/>
          <p:cNvSpPr/>
          <p:nvPr/>
        </p:nvSpPr>
        <p:spPr>
          <a:xfrm>
            <a:off x="386280" y="6324480"/>
            <a:ext cx="93924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gn="r">
              <a:lnSpc>
                <a:spcPct val="100000"/>
              </a:lnSpc>
            </a:pPr>
            <a:r>
              <a:rPr lang="en-US" sz="1800" b="1" strike="noStrike" spc="-1">
                <a:solidFill>
                  <a:srgbClr val="F79646"/>
                </a:solidFill>
                <a:latin typeface="Trebuchet MS"/>
                <a:ea typeface="DejaVu Sans"/>
              </a:rPr>
              <a:t>Output</a:t>
            </a:r>
            <a:endParaRPr lang="en-US" sz="1800" b="0" strike="noStrike" spc="-1">
              <a:latin typeface="Arial"/>
            </a:endParaRPr>
          </a:p>
        </p:txBody>
      </p:sp>
      <p:graphicFrame>
        <p:nvGraphicFramePr>
          <p:cNvPr id="1027" name="Table 10"/>
          <p:cNvGraphicFramePr/>
          <p:nvPr/>
        </p:nvGraphicFramePr>
        <p:xfrm>
          <a:off x="1378080" y="5523480"/>
          <a:ext cx="7074720" cy="27072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028" name="Table 11"/>
          <p:cNvGraphicFramePr/>
          <p:nvPr/>
        </p:nvGraphicFramePr>
        <p:xfrm>
          <a:off x="1384920" y="6381360"/>
          <a:ext cx="7074720" cy="27072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scrgbClr r="0" g="0" b="0"/>
          </a:lnRef>
          <a:fillRef idx="0">
            <a:scrgbClr r="0" g="0" b="0"/>
          </a:fillRef>
          <a:effectRef idx="0">
            <a:scrgbClr r="0" g="0" b="0"/>
          </a:effectRef>
          <a:fontRef idx="minor"/>
        </p:style>
        <p:txBody>
          <a:bodyPr lIns="0" tIns="0" rIns="0" bIns="0"/>
          <a:lstStyle/>
          <a:p>
            <a:pPr marL="31680">
              <a:lnSpc>
                <a:spcPct val="100000"/>
              </a:lnSpc>
            </a:pPr>
            <a:r>
              <a:rPr lang="en-US" sz="1400" b="1" strike="noStrike" spc="-1">
                <a:solidFill>
                  <a:srgbClr val="4F81BD"/>
                </a:solidFill>
                <a:latin typeface="Courier New Bold"/>
                <a:ea typeface="DejaVu Sans"/>
              </a:rPr>
              <a:t>__kernel</a:t>
            </a: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void </a:t>
            </a:r>
            <a:endParaRPr lang="en-US" sz="1400" b="0" strike="noStrike" spc="-1">
              <a:latin typeface="Arial"/>
            </a:endParaRPr>
          </a:p>
          <a:p>
            <a:pPr marL="31680">
              <a:lnSpc>
                <a:spcPct val="100000"/>
              </a:lnSpc>
            </a:pPr>
            <a:r>
              <a:rPr lang="en-US" sz="1400" b="1" strike="noStrike" spc="-1">
                <a:solidFill>
                  <a:srgbClr val="17375E"/>
                </a:solidFill>
                <a:latin typeface="Courier New Bold"/>
                <a:ea typeface="DejaVu Sans"/>
              </a:rPr>
              <a:t>horizontal_reflect</a:t>
            </a:r>
            <a:r>
              <a:rPr lang="en-US" sz="1400" b="1" strike="noStrike" spc="-1">
                <a:solidFill>
                  <a:srgbClr val="000000"/>
                </a:solidFill>
                <a:latin typeface="Courier New Bold"/>
                <a:ea typeface="DejaVu Sans"/>
              </a:rPr>
              <a:t>(</a:t>
            </a:r>
            <a:r>
              <a:rPr lang="en-US" sz="1400" b="1" strike="noStrike" spc="-1">
                <a:solidFill>
                  <a:srgbClr val="4F81BD"/>
                </a:solidFill>
                <a:latin typeface="Courier New Bold"/>
                <a:ea typeface="DejaVu Sans"/>
              </a:rPr>
              <a:t>read_only image2d_t </a:t>
            </a:r>
            <a:r>
              <a:rPr lang="en-US" sz="1400" b="1" strike="noStrike" spc="-1">
                <a:solidFill>
                  <a:srgbClr val="000000"/>
                </a:solidFill>
                <a:latin typeface="Courier New Bold"/>
                <a:ea typeface="DejaVu Sans"/>
              </a:rPr>
              <a:t>src,</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write_only image2d_t </a:t>
            </a:r>
            <a:r>
              <a:rPr lang="en-US" sz="1400" b="1" strike="noStrike" spc="-1">
                <a:solidFill>
                  <a:srgbClr val="000000"/>
                </a:solidFill>
                <a:latin typeface="Courier New Bold"/>
                <a:ea typeface="DejaVu Sans"/>
              </a:rPr>
              <a:t>dst)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x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(0);  // x-coord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y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(1);  // y-coord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width = </a:t>
            </a:r>
            <a:r>
              <a:rPr lang="en-US" sz="1400" b="1" strike="noStrike" spc="-1">
                <a:solidFill>
                  <a:srgbClr val="17375E"/>
                </a:solidFill>
                <a:latin typeface="Courier New Bold"/>
                <a:ea typeface="DejaVu Sans"/>
              </a:rPr>
              <a:t>get_image_width</a:t>
            </a:r>
            <a:r>
              <a:rPr lang="en-US" sz="1400" b="1" strike="noStrike" spc="-1">
                <a:solidFill>
                  <a:srgbClr val="000000"/>
                </a:solidFill>
                <a:latin typeface="Courier New Bold"/>
                <a:ea typeface="DejaVu Sans"/>
              </a:rPr>
              <a:t>(src);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float4</a:t>
            </a:r>
            <a:r>
              <a:rPr lang="en-US" sz="1400" b="1" strike="noStrike" spc="-1">
                <a:solidFill>
                  <a:srgbClr val="000000"/>
                </a:solidFill>
                <a:latin typeface="Courier New Bold"/>
                <a:ea typeface="DejaVu Sans"/>
              </a:rPr>
              <a:t> src_val = </a:t>
            </a:r>
            <a:r>
              <a:rPr lang="en-US" sz="1400" b="1" strike="noStrike" spc="-1">
                <a:solidFill>
                  <a:srgbClr val="17375E"/>
                </a:solidFill>
                <a:latin typeface="Courier New Bold"/>
                <a:ea typeface="DejaVu Sans"/>
              </a:rPr>
              <a:t>read_imagef</a:t>
            </a:r>
            <a:r>
              <a:rPr lang="en-US" sz="1400" b="1" strike="noStrike" spc="-1">
                <a:solidFill>
                  <a:srgbClr val="000000"/>
                </a:solidFill>
                <a:latin typeface="Courier New Bold"/>
                <a:ea typeface="DejaVu Sans"/>
              </a:rPr>
              <a:t>(src, sampler,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)(width-1-x, y));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17375E"/>
                </a:solidFill>
                <a:latin typeface="Courier New Bold"/>
                <a:ea typeface="DejaVu Sans"/>
              </a:rPr>
              <a:t>write_imagef</a:t>
            </a:r>
            <a:r>
              <a:rPr lang="en-US" sz="1400" b="1" strike="noStrike" spc="-1">
                <a:solidFill>
                  <a:srgbClr val="000000"/>
                </a:solidFill>
                <a:latin typeface="Courier New Bold"/>
                <a:ea typeface="DejaVu Sans"/>
              </a:rPr>
              <a:t>(dst,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)(x, y), src_val);</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p:txBody>
      </p:sp>
      <p:sp>
        <p:nvSpPr>
          <p:cNvPr id="1030" name="CustomShape 2"/>
          <p:cNvSpPr/>
          <p:nvPr/>
        </p:nvSpPr>
        <p:spPr>
          <a:xfrm>
            <a:off x="107640" y="58680"/>
            <a:ext cx="892836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Building Program Objects</a:t>
            </a:r>
            <a:endParaRPr lang="en-US" sz="4400" b="0" strike="noStrike" spc="-1">
              <a:latin typeface="Arial"/>
            </a:endParaRPr>
          </a:p>
        </p:txBody>
      </p:sp>
      <p:sp>
        <p:nvSpPr>
          <p:cNvPr id="1031" name="CustomShape 3"/>
          <p:cNvSpPr/>
          <p:nvPr/>
        </p:nvSpPr>
        <p:spPr>
          <a:xfrm>
            <a:off x="107640" y="980640"/>
            <a:ext cx="6264000" cy="32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a:t>
            </a:r>
            <a:r>
              <a:rPr lang="en-US" sz="3200" b="0" u="sng" strike="noStrike" spc="-1">
                <a:solidFill>
                  <a:srgbClr val="000000"/>
                </a:solidFill>
                <a:uFillTx/>
                <a:latin typeface="Trebuchet MS"/>
              </a:rPr>
              <a:t>program object</a:t>
            </a:r>
            <a:r>
              <a:rPr lang="en-US" sz="3200" b="0" strike="noStrike" spc="-1">
                <a:solidFill>
                  <a:srgbClr val="000000"/>
                </a:solidFill>
                <a:latin typeface="Trebuchet MS"/>
              </a:rPr>
              <a:t> encapsulates: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context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program kernel source or binary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List of target devices and build options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C API build process to create a program object:</a:t>
            </a:r>
            <a:endParaRPr lang="en-US" sz="3200" b="0" strike="noStrike" spc="-1">
              <a:latin typeface="Arial"/>
            </a:endParaRPr>
          </a:p>
          <a:p>
            <a:pPr marL="743040" lvl="1" indent="-285120">
              <a:lnSpc>
                <a:spcPct val="100000"/>
              </a:lnSpc>
              <a:spcBef>
                <a:spcPts val="561"/>
              </a:spcBef>
              <a:buClr>
                <a:srgbClr val="C0504D"/>
              </a:buClr>
              <a:buFont typeface="Arial"/>
              <a:buChar char="–"/>
            </a:pPr>
            <a:r>
              <a:rPr lang="en-US" sz="2800" b="0" strike="noStrike" spc="-1">
                <a:solidFill>
                  <a:srgbClr val="C0504D"/>
                </a:solidFill>
                <a:latin typeface="Courier New Bold"/>
              </a:rPr>
              <a:t>clCreateProgramWithSource()</a:t>
            </a:r>
            <a:endParaRPr lang="en-US" sz="2800" b="0" strike="noStrike" spc="-1">
              <a:latin typeface="Arial"/>
            </a:endParaRPr>
          </a:p>
          <a:p>
            <a:pPr marL="743040" lvl="1" indent="-285120">
              <a:lnSpc>
                <a:spcPct val="100000"/>
              </a:lnSpc>
              <a:spcBef>
                <a:spcPts val="561"/>
              </a:spcBef>
              <a:buClr>
                <a:srgbClr val="C0504D"/>
              </a:buClr>
              <a:buFont typeface="Arial"/>
              <a:buChar char="–"/>
            </a:pPr>
            <a:r>
              <a:rPr lang="en-US" sz="2800" b="0" strike="noStrike" spc="-1">
                <a:solidFill>
                  <a:srgbClr val="C0504D"/>
                </a:solidFill>
                <a:latin typeface="Courier New Bold"/>
              </a:rPr>
              <a:t>clCreateProgramWithBinary()</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032" name="CustomShape 4"/>
          <p:cNvSpPr/>
          <p:nvPr/>
        </p:nvSpPr>
        <p:spPr>
          <a:xfrm>
            <a:off x="6444360" y="1268640"/>
            <a:ext cx="266364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OpenCL uses </a:t>
            </a:r>
            <a:r>
              <a:rPr lang="en-US" sz="1800" b="0" strike="noStrike" spc="-1">
                <a:solidFill>
                  <a:srgbClr val="F79646"/>
                </a:solidFill>
                <a:latin typeface="Trebuchet MS"/>
                <a:ea typeface="DejaVu Sans"/>
              </a:rPr>
              <a:t>runtime compilation </a:t>
            </a:r>
            <a:r>
              <a:rPr lang="en-US" sz="1800" b="0" strike="noStrike" spc="-1">
                <a:solidFill>
                  <a:srgbClr val="000000"/>
                </a:solidFill>
                <a:latin typeface="Trebuchet MS"/>
                <a:ea typeface="DejaVu Sans"/>
              </a:rPr>
              <a:t>… because in general you don’t know the details of the target device when you ship the program</a:t>
            </a:r>
            <a:endParaRPr lang="en-US" sz="1800" b="0" strike="noStrike" spc="-1">
              <a:latin typeface="Arial"/>
            </a:endParaRPr>
          </a:p>
          <a:p>
            <a:pPr>
              <a:lnSpc>
                <a:spcPct val="100000"/>
              </a:lnSpc>
            </a:pPr>
            <a:endParaRPr lang="en-US" sz="1800" b="0" strike="noStrike" spc="-1">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a:solidFill>
                    <a:srgbClr val="FFFFFF"/>
                  </a:solidFill>
                  <a:latin typeface="Trebuchet MS"/>
                  <a:ea typeface="DejaVu Sans"/>
                </a:rPr>
                <a:t>Compile for GPU</a:t>
              </a:r>
              <a:endParaRPr lang="en-US" sz="1800" b="0" strike="noStrike" spc="-1">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a:solidFill>
                    <a:srgbClr val="FFFFFF"/>
                  </a:solidFill>
                  <a:latin typeface="Trebuchet MS"/>
                  <a:ea typeface="DejaVu Sans"/>
                </a:rPr>
                <a:t>Compile for CPU</a:t>
              </a:r>
              <a:endParaRPr lang="en-US" sz="1800" b="0" strike="noStrike" spc="-1">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a:solidFill>
                  <a:srgbClr val="000000"/>
                </a:solidFill>
                <a:latin typeface="Trebuchet MS"/>
                <a:ea typeface="DejaVu Sans"/>
              </a:rPr>
              <a:t>GPU</a:t>
            </a:r>
            <a:endParaRPr lang="en-US" sz="1800" b="0" strike="noStrike" spc="-1">
              <a:latin typeface="Arial"/>
            </a:endParaRPr>
          </a:p>
          <a:p>
            <a:pPr marL="31680" algn="ctr">
              <a:lnSpc>
                <a:spcPct val="100000"/>
              </a:lnSpc>
            </a:pPr>
            <a:r>
              <a:rPr lang="en-US" sz="1800" b="1" strike="noStrike" spc="-1">
                <a:solidFill>
                  <a:srgbClr val="000000"/>
                </a:solidFill>
                <a:latin typeface="Trebuchet MS"/>
                <a:ea typeface="DejaVu Sans"/>
              </a:rPr>
              <a:t>code</a:t>
            </a:r>
            <a:endParaRPr lang="en-US" sz="1800" b="0" strike="noStrike" spc="-1">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a:solidFill>
                  <a:srgbClr val="000000"/>
                </a:solidFill>
                <a:latin typeface="Trebuchet MS"/>
                <a:ea typeface="DejaVu Sans"/>
              </a:rPr>
              <a:t>CPU</a:t>
            </a:r>
            <a:endParaRPr lang="en-US" sz="1800" b="0" strike="noStrike" spc="-1">
              <a:latin typeface="Arial"/>
            </a:endParaRPr>
          </a:p>
          <a:p>
            <a:pPr marL="31680" algn="ctr">
              <a:lnSpc>
                <a:spcPct val="100000"/>
              </a:lnSpc>
            </a:pPr>
            <a:r>
              <a:rPr lang="en-US" sz="1800" b="1" strike="noStrike" spc="-1">
                <a:solidFill>
                  <a:srgbClr val="000000"/>
                </a:solidFill>
                <a:latin typeface="Trebuchet MS"/>
                <a:ea typeface="DejaVu Sans"/>
              </a:rPr>
              <a:t>code</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Example: vector addition</a:t>
            </a:r>
            <a:endParaRPr lang="en-US" sz="4400" b="0" strike="noStrike" spc="-1">
              <a:latin typeface="Arial"/>
            </a:endParaRPr>
          </a:p>
        </p:txBody>
      </p:sp>
      <p:sp>
        <p:nvSpPr>
          <p:cNvPr id="1044"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“hello world” program of data parallel programming is a program to add two vectors</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endParaRPr lang="en-US" sz="3200" b="0" strike="noStrike" spc="-1">
              <a:latin typeface="Arial"/>
            </a:endParaRPr>
          </a:p>
          <a:p>
            <a:pPr algn="ctr">
              <a:lnSpc>
                <a:spcPct val="100000"/>
              </a:lnSpc>
              <a:spcBef>
                <a:spcPts val="641"/>
              </a:spcBef>
            </a:pPr>
            <a:r>
              <a:rPr lang="en-US" sz="3200" b="1" strike="noStrike" spc="-1">
                <a:solidFill>
                  <a:srgbClr val="9BBB59"/>
                </a:solidFill>
                <a:latin typeface="Courier New Bold"/>
              </a:rPr>
              <a:t>C[i] = A[i] + B[i] for i=0 to N-1</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the OpenCL solution, there are two parts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Kernel code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Host code</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创建和设置 OpenCL 平台</a:t>
            </a:r>
            <a:endParaRPr lang="en-US" sz="4000" b="0" strike="noStrike" spc="-1">
              <a:latin typeface="Arial"/>
            </a:endParaRPr>
          </a:p>
        </p:txBody>
      </p:sp>
      <p:sp>
        <p:nvSpPr>
          <p:cNvPr id="44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Addition - Kernel</a:t>
            </a:r>
            <a:endParaRPr lang="en-US" sz="4400" b="0" strike="noStrike" spc="-1">
              <a:latin typeface="Arial"/>
            </a:endParaRPr>
          </a:p>
        </p:txBody>
      </p:sp>
      <p:sp>
        <p:nvSpPr>
          <p:cNvPr id="1046" name="CustomShape 2"/>
          <p:cNvSpPr/>
          <p:nvPr/>
        </p:nvSpPr>
        <p:spPr>
          <a:xfrm>
            <a:off x="107640" y="1917000"/>
            <a:ext cx="8928360" cy="420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pPr>
            <a:r>
              <a:rPr lang="en-US" sz="2800" b="1" strike="noStrike" spc="-145">
                <a:solidFill>
                  <a:srgbClr val="4F81BD"/>
                </a:solidFill>
                <a:latin typeface="Courier New Bold"/>
              </a:rPr>
              <a:t>__kernel </a:t>
            </a:r>
            <a:r>
              <a:rPr lang="en-US" sz="2800" b="1" strike="noStrike" spc="-145">
                <a:solidFill>
                  <a:srgbClr val="C0504D"/>
                </a:solidFill>
                <a:latin typeface="Courier New Bold"/>
              </a:rPr>
              <a:t>void</a:t>
            </a:r>
            <a:r>
              <a:rPr lang="en-US" sz="2800" b="1" strike="noStrike" spc="-145">
                <a:solidFill>
                  <a:srgbClr val="000000"/>
                </a:solidFill>
                <a:latin typeface="Courier New Bold"/>
              </a:rPr>
              <a:t> vadd(</a:t>
            </a:r>
            <a:r>
              <a:rPr lang="en-US" sz="2800" b="1" strike="noStrike" spc="-145">
                <a:solidFill>
                  <a:srgbClr val="4F81BD"/>
                </a:solidFill>
                <a:latin typeface="Courier New Bold"/>
              </a:rPr>
              <a:t>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*a,</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*b,</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float</a:t>
            </a:r>
            <a:r>
              <a:rPr lang="en-US" sz="2800" b="1" strike="noStrike" spc="-145">
                <a:solidFill>
                  <a:srgbClr val="000000"/>
                </a:solidFill>
                <a:latin typeface="Courier New Bold"/>
              </a:rPr>
              <a:t> *c)</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r>
              <a:rPr lang="en-US" sz="2800" b="1" strike="noStrike" spc="-145">
                <a:solidFill>
                  <a:srgbClr val="C0504D"/>
                </a:solidFill>
                <a:latin typeface="Courier New Bold"/>
              </a:rPr>
              <a:t>int</a:t>
            </a:r>
            <a:r>
              <a:rPr lang="en-US" sz="2800" b="1" strike="noStrike" spc="-145">
                <a:solidFill>
                  <a:srgbClr val="000000"/>
                </a:solidFill>
                <a:latin typeface="Courier New Bold"/>
              </a:rPr>
              <a:t> gid = </a:t>
            </a:r>
            <a:r>
              <a:rPr lang="en-US" sz="2800" b="1" strike="noStrike" spc="-145">
                <a:solidFill>
                  <a:srgbClr val="17375E"/>
                </a:solidFill>
                <a:latin typeface="Courier New Bold"/>
              </a:rPr>
              <a:t>get_global_id</a:t>
            </a:r>
            <a:r>
              <a:rPr lang="en-US" sz="2800" b="1" strike="noStrike" spc="-145">
                <a:solidFill>
                  <a:srgbClr val="000000"/>
                </a:solidFill>
                <a:latin typeface="Courier New Bold"/>
              </a:rPr>
              <a:t>(0);</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c[gid]  = a[gid] + b[gid];</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479"/>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Addition – Host</a:t>
            </a:r>
            <a:endParaRPr lang="en-US" sz="4400" b="0" strike="noStrike" spc="-1">
              <a:latin typeface="Arial"/>
            </a:endParaRPr>
          </a:p>
        </p:txBody>
      </p:sp>
      <p:sp>
        <p:nvSpPr>
          <p:cNvPr id="1048" name="CustomShape 2"/>
          <p:cNvSpPr/>
          <p:nvPr/>
        </p:nvSpPr>
        <p:spPr>
          <a:xfrm>
            <a:off x="107640" y="1600200"/>
            <a:ext cx="8856360" cy="370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a:t>
            </a:r>
            <a:r>
              <a:rPr lang="en-US" sz="3200" b="0" u="sng" strike="noStrike" spc="-1">
                <a:solidFill>
                  <a:srgbClr val="000000"/>
                </a:solidFill>
                <a:uFillTx/>
                <a:latin typeface="Trebuchet MS"/>
              </a:rPr>
              <a:t>host program</a:t>
            </a:r>
            <a:r>
              <a:rPr lang="en-US" sz="3200" b="0" strike="noStrike" spc="-1">
                <a:solidFill>
                  <a:srgbClr val="000000"/>
                </a:solidFill>
                <a:latin typeface="Trebuchet MS"/>
              </a:rPr>
              <a:t> is the code that runs on the host to: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Setup the environment for the OpenCL program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Create and manage kernels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5 simple steps in a basic host program:</a:t>
            </a:r>
            <a:endParaRPr lang="en-US" sz="32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Define the </a:t>
            </a:r>
            <a:r>
              <a:rPr lang="en-US" sz="2800" b="1" i="1" strike="noStrike" spc="-1">
                <a:solidFill>
                  <a:srgbClr val="F79646"/>
                </a:solidFill>
                <a:latin typeface="Trebuchet MS"/>
              </a:rPr>
              <a:t>platform</a:t>
            </a:r>
            <a:r>
              <a:rPr lang="en-US" sz="2800" b="0" strike="noStrike" spc="-1">
                <a:solidFill>
                  <a:srgbClr val="F79646"/>
                </a:solidFill>
                <a:latin typeface="Trebuchet MS"/>
              </a:rPr>
              <a:t> </a:t>
            </a:r>
            <a:r>
              <a:rPr lang="en-US" sz="2800" b="0" strike="noStrike" spc="-1">
                <a:solidFill>
                  <a:srgbClr val="000000"/>
                </a:solidFill>
                <a:latin typeface="Trebuchet MS"/>
              </a:rPr>
              <a:t>… platform = devices+context+queues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Create and Build the </a:t>
            </a:r>
            <a:r>
              <a:rPr lang="en-US" sz="2800" b="1" i="1" strike="noStrike" spc="-1">
                <a:solidFill>
                  <a:srgbClr val="F79646"/>
                </a:solidFill>
                <a:latin typeface="Trebuchet MS"/>
              </a:rPr>
              <a:t>program</a:t>
            </a:r>
            <a:r>
              <a:rPr lang="en-US" sz="2800" b="0" strike="noStrike" spc="-1">
                <a:solidFill>
                  <a:srgbClr val="F79646"/>
                </a:solidFill>
                <a:latin typeface="Trebuchet MS"/>
              </a:rPr>
              <a:t> </a:t>
            </a:r>
            <a:r>
              <a:rPr lang="en-US" sz="2800" b="0" strike="noStrike" spc="-1">
                <a:solidFill>
                  <a:srgbClr val="000000"/>
                </a:solidFill>
                <a:latin typeface="Trebuchet MS"/>
              </a:rPr>
              <a:t>(dynamic library for kernels)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Setup </a:t>
            </a:r>
            <a:r>
              <a:rPr lang="en-US" sz="2800" b="1" i="1" strike="noStrike" spc="-1">
                <a:solidFill>
                  <a:srgbClr val="F79646"/>
                </a:solidFill>
                <a:latin typeface="Trebuchet MS"/>
              </a:rPr>
              <a:t>memory</a:t>
            </a:r>
            <a:r>
              <a:rPr lang="en-US" sz="2800" b="0" strike="noStrike" spc="-1">
                <a:solidFill>
                  <a:srgbClr val="F79646"/>
                </a:solidFill>
                <a:latin typeface="Trebuchet MS"/>
              </a:rPr>
              <a:t> </a:t>
            </a:r>
            <a:r>
              <a:rPr lang="en-US" sz="2800" b="0" strike="noStrike" spc="-1">
                <a:solidFill>
                  <a:srgbClr val="000000"/>
                </a:solidFill>
                <a:latin typeface="Trebuchet MS"/>
              </a:rPr>
              <a:t>objects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Define the </a:t>
            </a:r>
            <a:r>
              <a:rPr lang="en-US" sz="2800" b="1" i="1" strike="noStrike" spc="-1">
                <a:solidFill>
                  <a:srgbClr val="F79646"/>
                </a:solidFill>
                <a:latin typeface="Trebuchet MS"/>
              </a:rPr>
              <a:t>kernel</a:t>
            </a:r>
            <a:r>
              <a:rPr lang="en-US" sz="2800" b="0" strike="noStrike" spc="-1">
                <a:solidFill>
                  <a:srgbClr val="F79646"/>
                </a:solidFill>
                <a:latin typeface="Trebuchet MS"/>
              </a:rPr>
              <a:t> </a:t>
            </a:r>
            <a:r>
              <a:rPr lang="en-US" sz="2800" b="0" strike="noStrike" spc="-1">
                <a:solidFill>
                  <a:srgbClr val="000000"/>
                </a:solidFill>
                <a:latin typeface="Trebuchet MS"/>
              </a:rPr>
              <a:t>(attach arguments to kernel functions)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Submit </a:t>
            </a:r>
            <a:r>
              <a:rPr lang="en-US" sz="2800" b="1" i="1" strike="noStrike" spc="-1">
                <a:solidFill>
                  <a:srgbClr val="F79646"/>
                </a:solidFill>
                <a:latin typeface="Trebuchet MS"/>
              </a:rPr>
              <a:t>commands</a:t>
            </a:r>
            <a:r>
              <a:rPr lang="en-US" sz="2800" b="0" strike="noStrike" spc="-1">
                <a:solidFill>
                  <a:srgbClr val="F79646"/>
                </a:solidFill>
                <a:latin typeface="Trebuchet MS"/>
              </a:rPr>
              <a:t> </a:t>
            </a:r>
            <a:r>
              <a:rPr lang="en-US" sz="2800" b="0" strike="noStrike" spc="-1">
                <a:solidFill>
                  <a:srgbClr val="000000"/>
                </a:solidFill>
                <a:latin typeface="Trebuchet MS"/>
              </a:rPr>
              <a:t>… transfer memory objects and execute kernels</a:t>
            </a:r>
            <a:endParaRPr lang="en-US" sz="2800" b="0" strike="noStrike" spc="-1">
              <a:latin typeface="Arial"/>
            </a:endParaRPr>
          </a:p>
        </p:txBody>
      </p:sp>
      <p:pic>
        <p:nvPicPr>
          <p:cNvPr id="1049" name="Picture 2"/>
          <p:cNvPicPr/>
          <p:nvPr/>
        </p:nvPicPr>
        <p:blipFill>
          <a:blip r:embed="rId2"/>
          <a:stretch/>
        </p:blipFill>
        <p:spPr>
          <a:xfrm>
            <a:off x="683640" y="5083200"/>
            <a:ext cx="1179720" cy="1515960"/>
          </a:xfrm>
          <a:prstGeom prst="rect">
            <a:avLst/>
          </a:prstGeom>
          <a:ln w="9360">
            <a:noFill/>
          </a:ln>
        </p:spPr>
      </p:pic>
      <p:sp>
        <p:nvSpPr>
          <p:cNvPr id="1050" name="CustomShape 3"/>
          <p:cNvSpPr/>
          <p:nvPr/>
        </p:nvSpPr>
        <p:spPr>
          <a:xfrm>
            <a:off x="3204000" y="5056560"/>
            <a:ext cx="4968000" cy="155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Trebuchet MS"/>
                <a:ea typeface="DejaVu Sans"/>
              </a:rPr>
              <a:t>As we go over the next set of slides, cross reference  content on the slides to the reference card.  This will help you get used to the reference card and how to pull information from the card and express it in code. </a:t>
            </a:r>
            <a:endParaRPr lang="en-US" sz="1600" b="0" strike="noStrike" spc="-1">
              <a:latin typeface="Arial"/>
            </a:endParaRPr>
          </a:p>
          <a:p>
            <a:pPr>
              <a:lnSpc>
                <a:spcPct val="100000"/>
              </a:lnSpc>
            </a:pP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The basic platform and runtime APIs in OpenCL (using C)</a:t>
            </a:r>
            <a:endParaRPr lang="en-US" sz="4400" b="0" strike="noStrike" spc="-1">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en-US" sz="2100" b="1" strike="noStrike" spc="-1">
                <a:solidFill>
                  <a:srgbClr val="000000"/>
                </a:solidFill>
                <a:latin typeface="Arial Narrow"/>
                <a:ea typeface="ヒラギノ角ゴ ProN W3"/>
              </a:rPr>
              <a:t>Context</a:t>
            </a:r>
            <a:endParaRPr lang="en-US" sz="2100" b="0" strike="noStrike" spc="-1">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a:solidFill>
                  <a:srgbClr val="000000"/>
                </a:solidFill>
                <a:latin typeface="Arial Narrow"/>
                <a:ea typeface="ヒラギノ角ゴ ProN W3"/>
              </a:rPr>
              <a:t>dp_mul</a:t>
            </a:r>
            <a:endParaRPr lang="en-US" sz="900" b="0" strike="noStrike" spc="-1">
              <a:latin typeface="Arial"/>
            </a:endParaRPr>
          </a:p>
          <a:p>
            <a:pPr marL="36360" algn="ctr">
              <a:lnSpc>
                <a:spcPct val="99000"/>
              </a:lnSpc>
            </a:pPr>
            <a:r>
              <a:rPr lang="en-US" sz="900" b="1" strike="noStrike" spc="-1">
                <a:solidFill>
                  <a:srgbClr val="000000"/>
                </a:solidFill>
                <a:latin typeface="Arial Narrow"/>
                <a:ea typeface="ヒラギノ角ゴ ProN W3"/>
              </a:rPr>
              <a:t>CPU program binary</a:t>
            </a:r>
            <a:endParaRPr lang="en-US" sz="900" b="0" strike="noStrike" spc="-1">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a:solidFill>
                  <a:srgbClr val="000000"/>
                </a:solidFill>
                <a:latin typeface="Arial Narrow"/>
                <a:ea typeface="ヒラギノ角ゴ ProN W3"/>
              </a:rPr>
              <a:t>dp_mul</a:t>
            </a:r>
            <a:endParaRPr lang="en-US" sz="900" b="0" strike="noStrike" spc="-1">
              <a:latin typeface="Arial"/>
            </a:endParaRPr>
          </a:p>
          <a:p>
            <a:pPr marL="36360" algn="ctr">
              <a:lnSpc>
                <a:spcPct val="99000"/>
              </a:lnSpc>
            </a:pPr>
            <a:r>
              <a:rPr lang="en-US" sz="900" b="1" strike="noStrike" spc="-1">
                <a:solidFill>
                  <a:srgbClr val="000000"/>
                </a:solidFill>
                <a:latin typeface="Arial Narrow"/>
                <a:ea typeface="ヒラギノ角ゴ ProN W3"/>
              </a:rPr>
              <a:t>GPU program binary</a:t>
            </a:r>
            <a:endParaRPr lang="en-US" sz="900" b="0" strike="noStrike" spc="-1">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en-US" sz="1500" b="1" strike="noStrike" spc="-1">
                <a:solidFill>
                  <a:srgbClr val="000000"/>
                </a:solidFill>
                <a:latin typeface="Arial Narrow"/>
                <a:ea typeface="ヒラギノ角ゴ ProN W3"/>
              </a:rPr>
              <a:t>Buffers</a:t>
            </a:r>
            <a:endParaRPr lang="en-US" sz="1500" b="0" strike="noStrike" spc="-1">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en-US" sz="1500" b="1" strike="noStrike" spc="-1">
                <a:solidFill>
                  <a:srgbClr val="000000"/>
                </a:solidFill>
                <a:latin typeface="Arial Narrow"/>
                <a:ea typeface="ヒラギノ角ゴ ProN W3"/>
              </a:rPr>
              <a:t>Images</a:t>
            </a:r>
            <a:endParaRPr lang="en-US" sz="1500" b="0" strike="noStrike" spc="-1">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400" b="1" strike="noStrike" spc="-1">
                <a:solidFill>
                  <a:srgbClr val="000000"/>
                </a:solidFill>
                <a:latin typeface="Arial Narrow"/>
                <a:ea typeface="ヒラギノ角ゴ ProN W3"/>
              </a:rPr>
              <a:t>In</a:t>
            </a:r>
            <a:br/>
            <a:r>
              <a:rPr lang="en-US" sz="1400" b="1" strike="noStrike" spc="-1">
                <a:solidFill>
                  <a:srgbClr val="000000"/>
                </a:solidFill>
                <a:latin typeface="Arial Narrow"/>
                <a:ea typeface="ヒラギノ角ゴ ProN W3"/>
              </a:rPr>
              <a:t>Order</a:t>
            </a:r>
            <a:endParaRPr lang="en-US" sz="1400" b="0" strike="noStrike" spc="-1">
              <a:latin typeface="Arial"/>
            </a:endParaRPr>
          </a:p>
          <a:p>
            <a:pPr marL="36360" algn="ctr">
              <a:lnSpc>
                <a:spcPct val="99000"/>
              </a:lnSpc>
            </a:pPr>
            <a:r>
              <a:rPr lang="en-US" sz="1400" b="1" strike="noStrike" spc="-1">
                <a:solidFill>
                  <a:srgbClr val="000000"/>
                </a:solidFill>
                <a:latin typeface="Arial Narrow"/>
                <a:ea typeface="ヒラギノ角ゴ ProN W3"/>
              </a:rPr>
              <a:t>Queue</a:t>
            </a:r>
            <a:endParaRPr lang="en-US" sz="1400" b="0" strike="noStrike" spc="-1">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400" b="1" strike="noStrike" spc="-1">
                <a:solidFill>
                  <a:srgbClr val="000000"/>
                </a:solidFill>
                <a:latin typeface="Arial Narrow"/>
                <a:ea typeface="ヒラギノ角ゴ ProN W3"/>
              </a:rPr>
              <a:t>Out of</a:t>
            </a:r>
            <a:br/>
            <a:r>
              <a:rPr lang="en-US" sz="1400" b="1" strike="noStrike" spc="-1">
                <a:solidFill>
                  <a:srgbClr val="000000"/>
                </a:solidFill>
                <a:latin typeface="Arial Narrow"/>
                <a:ea typeface="ヒラギノ角ゴ ProN W3"/>
              </a:rPr>
              <a:t>Order</a:t>
            </a:r>
            <a:endParaRPr lang="en-US" sz="1400" b="0" strike="noStrike" spc="-1">
              <a:latin typeface="Arial"/>
            </a:endParaRPr>
          </a:p>
          <a:p>
            <a:pPr marL="36360" algn="ctr">
              <a:lnSpc>
                <a:spcPct val="99000"/>
              </a:lnSpc>
            </a:pPr>
            <a:r>
              <a:rPr lang="en-US" sz="1400" b="1" strike="noStrike" spc="-1">
                <a:solidFill>
                  <a:srgbClr val="000000"/>
                </a:solidFill>
                <a:latin typeface="Arial Narrow"/>
                <a:ea typeface="ヒラギノ角ゴ ProN W3"/>
              </a:rPr>
              <a:t>Queue</a:t>
            </a:r>
            <a:endParaRPr lang="en-US" sz="1400" b="0" strike="noStrike" spc="-1">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000000"/>
                </a:solidFill>
                <a:latin typeface="Arial Narrow"/>
                <a:ea typeface="ヒラギノ角ゴ ProN W3"/>
              </a:rPr>
              <a:t>Compute Device</a:t>
            </a:r>
            <a:endParaRPr lang="en-US" sz="1500" b="0" strike="noStrike" spc="-1">
              <a:latin typeface="Arial"/>
            </a:endParaRPr>
          </a:p>
        </p:txBody>
      </p:sp>
      <p:pic>
        <p:nvPicPr>
          <p:cNvPr id="1101" name="Picture 62"/>
          <p:cNvPicPr/>
          <p:nvPr/>
        </p:nvPicPr>
        <p:blipFill>
          <a:blip r:embed="rId2"/>
          <a:stretch/>
        </p:blipFill>
        <p:spPr>
          <a:xfrm>
            <a:off x="0" y="5533560"/>
            <a:ext cx="9018000"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CPU</a:t>
            </a:r>
            <a:endParaRPr lang="en-US" sz="1500" b="0" strike="noStrike" spc="-1">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Programs</a:t>
            </a:r>
            <a:endParaRPr lang="en-US" sz="1500" b="0" strike="noStrike" spc="-1">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Kernels</a:t>
            </a:r>
            <a:endParaRPr lang="en-US" sz="1500" b="0" strike="noStrike" spc="-1">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Memory Objects</a:t>
            </a:r>
            <a:endParaRPr lang="en-US" sz="1500" b="0" strike="noStrike" spc="-1">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Command Queues</a:t>
            </a:r>
            <a:endParaRPr lang="en-US" sz="15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1. Define the platform</a:t>
            </a:r>
            <a:endParaRPr lang="en-US" sz="4400" b="0" strike="noStrike" spc="-1">
              <a:latin typeface="Arial"/>
            </a:endParaRPr>
          </a:p>
        </p:txBody>
      </p:sp>
      <p:sp>
        <p:nvSpPr>
          <p:cNvPr id="1121"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Grab the first available </a:t>
            </a:r>
            <a:r>
              <a:rPr lang="en-US" sz="2400" b="0" strike="noStrike" spc="-1">
                <a:solidFill>
                  <a:srgbClr val="F79646"/>
                </a:solidFill>
                <a:latin typeface="Trebuchet MS"/>
              </a:rPr>
              <a:t>platform</a:t>
            </a:r>
            <a:r>
              <a:rPr lang="en-US" sz="2400" b="0" strike="noStrike" spc="-1">
                <a:solidFill>
                  <a:srgbClr val="000000"/>
                </a:solidFill>
                <a:latin typeface="Trebuchet MS"/>
              </a:rPr>
              <a:t>:</a:t>
            </a: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clGetPlatformIDs</a:t>
            </a:r>
            <a:r>
              <a:rPr lang="en-US" sz="2000" b="0" strike="noStrike" spc="-1">
                <a:solidFill>
                  <a:srgbClr val="000000"/>
                </a:solidFill>
                <a:latin typeface="Courier New Bold"/>
              </a:rPr>
              <a:t>(1, &amp;firstPlatformId, </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&amp;numPlatforms);</a:t>
            </a:r>
            <a:endParaRPr lang="en-US" sz="2000" b="0" strike="noStrike" spc="-1">
              <a:latin typeface="Arial"/>
            </a:endParaRPr>
          </a:p>
          <a:p>
            <a:pPr marL="457200">
              <a:lnSpc>
                <a:spcPct val="100000"/>
              </a:lnSpc>
              <a:spcBef>
                <a:spcPts val="281"/>
              </a:spcBef>
            </a:pPr>
            <a:endParaRPr lang="en-US" sz="2000" b="0" strike="noStrike" spc="-1">
              <a:latin typeface="Arial"/>
            </a:endParaRPr>
          </a:p>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Use the first CPU </a:t>
            </a:r>
            <a:r>
              <a:rPr lang="en-US" sz="2400" b="0" strike="noStrike" spc="-1">
                <a:solidFill>
                  <a:srgbClr val="F79646"/>
                </a:solidFill>
                <a:latin typeface="Trebuchet MS"/>
              </a:rPr>
              <a:t>device </a:t>
            </a:r>
            <a:r>
              <a:rPr lang="en-US" sz="2400" b="0" strike="noStrike" spc="-1">
                <a:solidFill>
                  <a:srgbClr val="000000"/>
                </a:solidFill>
                <a:latin typeface="Trebuchet MS"/>
              </a:rPr>
              <a:t>the platform provides:</a:t>
            </a: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clGetDeviceIDs</a:t>
            </a:r>
            <a:r>
              <a:rPr lang="en-US" sz="2000" b="0" strike="noStrike" spc="-1">
                <a:solidFill>
                  <a:srgbClr val="000000"/>
                </a:solidFill>
                <a:latin typeface="Courier New Bold"/>
              </a:rPr>
              <a:t>(firstPlatformId,</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CL_DEVICE_TYPE_CPU, 1, &amp;device_id, NULL);</a:t>
            </a:r>
            <a:endParaRPr lang="en-US" sz="2000" b="0" strike="noStrike" spc="-1">
              <a:latin typeface="Arial"/>
            </a:endParaRPr>
          </a:p>
          <a:p>
            <a:pPr marL="457200">
              <a:lnSpc>
                <a:spcPct val="100000"/>
              </a:lnSpc>
              <a:spcBef>
                <a:spcPts val="281"/>
              </a:spcBef>
            </a:pPr>
            <a:endParaRPr lang="en-US" sz="2000" b="0" strike="noStrike" spc="-1">
              <a:latin typeface="Arial"/>
            </a:endParaRPr>
          </a:p>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Create a simple </a:t>
            </a:r>
            <a:r>
              <a:rPr lang="en-US" sz="2400" b="0" strike="noStrike" spc="-1">
                <a:solidFill>
                  <a:srgbClr val="F79646"/>
                </a:solidFill>
                <a:latin typeface="Trebuchet MS"/>
              </a:rPr>
              <a:t>context </a:t>
            </a:r>
            <a:r>
              <a:rPr lang="en-US" sz="2400" b="0" strike="noStrike" spc="-1">
                <a:solidFill>
                  <a:srgbClr val="000000"/>
                </a:solidFill>
                <a:latin typeface="Trebuchet MS"/>
              </a:rPr>
              <a:t>with a single device:</a:t>
            </a: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context = </a:t>
            </a:r>
            <a:r>
              <a:rPr lang="en-US" sz="2000" b="0" strike="noStrike" spc="-1">
                <a:solidFill>
                  <a:srgbClr val="17375E"/>
                </a:solidFill>
                <a:latin typeface="Courier New Bold"/>
              </a:rPr>
              <a:t>clCreateContext</a:t>
            </a:r>
            <a:r>
              <a:rPr lang="en-US" sz="2000" b="0" strike="noStrike" spc="-1">
                <a:solidFill>
                  <a:srgbClr val="000000"/>
                </a:solidFill>
                <a:latin typeface="Courier New Bold"/>
              </a:rPr>
              <a:t>(firstPlatformId, 1,</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&amp;device_id, NULL, NULL, &amp;err);</a:t>
            </a:r>
            <a:endParaRPr lang="en-US" sz="2000" b="0" strike="noStrike" spc="-1">
              <a:latin typeface="Arial"/>
            </a:endParaRPr>
          </a:p>
          <a:p>
            <a:pPr marL="457200">
              <a:lnSpc>
                <a:spcPct val="100000"/>
              </a:lnSpc>
              <a:spcBef>
                <a:spcPts val="281"/>
              </a:spcBef>
            </a:pPr>
            <a:endParaRPr lang="en-US" sz="2000" b="0" strike="noStrike" spc="-1">
              <a:latin typeface="Arial"/>
            </a:endParaRPr>
          </a:p>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Create a simple </a:t>
            </a:r>
            <a:r>
              <a:rPr lang="en-US" sz="2400" b="0" strike="noStrike" spc="-1">
                <a:solidFill>
                  <a:srgbClr val="F79646"/>
                </a:solidFill>
                <a:latin typeface="Trebuchet MS"/>
              </a:rPr>
              <a:t>command-queue</a:t>
            </a:r>
            <a:r>
              <a:rPr lang="en-US" sz="2400" b="0" strike="noStrike" spc="-1">
                <a:solidFill>
                  <a:srgbClr val="9BBB59"/>
                </a:solidFill>
                <a:latin typeface="Trebuchet MS"/>
              </a:rPr>
              <a:t> </a:t>
            </a:r>
            <a:r>
              <a:rPr lang="en-US" sz="2400" b="0" strike="noStrike" spc="-1">
                <a:solidFill>
                  <a:srgbClr val="000000"/>
                </a:solidFill>
                <a:latin typeface="Trebuchet MS"/>
              </a:rPr>
              <a:t>to feed our device:</a:t>
            </a: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commands = </a:t>
            </a:r>
            <a:r>
              <a:rPr lang="en-US" sz="2000" b="0" strike="noStrike" spc="-1">
                <a:solidFill>
                  <a:srgbClr val="17375E"/>
                </a:solidFill>
                <a:latin typeface="Courier New Bold"/>
              </a:rPr>
              <a:t>clCreateCommandQueue</a:t>
            </a:r>
            <a:r>
              <a:rPr lang="en-US" sz="2000" b="0" strike="noStrike" spc="-1">
                <a:solidFill>
                  <a:srgbClr val="000000"/>
                </a:solidFill>
                <a:latin typeface="Courier New Bold"/>
              </a:rPr>
              <a:t>(context, device_id,</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0, &amp;err);</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Command-Queues</a:t>
            </a:r>
            <a:endParaRPr lang="en-US" sz="4400" b="0" strike="noStrike" spc="-1">
              <a:latin typeface="Arial"/>
            </a:endParaRPr>
          </a:p>
        </p:txBody>
      </p:sp>
      <p:sp>
        <p:nvSpPr>
          <p:cNvPr id="1123"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Commands include:</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Kernel executions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Memory object management</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Synchronization</a:t>
            </a:r>
            <a:endParaRPr lang="en-US" sz="24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The only way to submit </a:t>
            </a:r>
            <a:r>
              <a:rPr lang="en-US" sz="2800" b="0" strike="noStrike" spc="-1">
                <a:solidFill>
                  <a:srgbClr val="4F81BD"/>
                </a:solidFill>
                <a:latin typeface="Trebuchet MS"/>
              </a:rPr>
              <a:t>commands</a:t>
            </a:r>
            <a:r>
              <a:rPr lang="en-US" sz="2800" b="0" strike="noStrike" spc="-1">
                <a:solidFill>
                  <a:srgbClr val="000000"/>
                </a:solidFill>
                <a:latin typeface="Trebuchet MS"/>
              </a:rPr>
              <a:t> to a device is through a </a:t>
            </a:r>
            <a:r>
              <a:rPr lang="en-US" sz="2800" b="0" strike="noStrike" spc="-1">
                <a:solidFill>
                  <a:srgbClr val="F79646"/>
                </a:solidFill>
                <a:latin typeface="Trebuchet MS"/>
              </a:rPr>
              <a:t>command-queue</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Each command-queue points to a </a:t>
            </a:r>
            <a:r>
              <a:rPr lang="en-US" sz="2800" b="0" strike="noStrike" spc="-1">
                <a:solidFill>
                  <a:srgbClr val="4F81BD"/>
                </a:solidFill>
                <a:latin typeface="Trebuchet MS"/>
              </a:rPr>
              <a:t>single</a:t>
            </a:r>
            <a:r>
              <a:rPr lang="en-US" sz="2800" b="0" strike="noStrike" spc="-1">
                <a:solidFill>
                  <a:srgbClr val="000000"/>
                </a:solidFill>
                <a:latin typeface="Trebuchet MS"/>
              </a:rPr>
              <a:t> device within a context. </a:t>
            </a:r>
            <a:endParaRPr lang="en-US" sz="28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Multiple command-queues can feed a single device.</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Used to define independent streams of commands that don’t require synchronization</a:t>
            </a:r>
            <a:endParaRPr lang="en-US" sz="2400" b="0" strike="noStrike" spc="-1">
              <a:latin typeface="Arial"/>
            </a:endParaRPr>
          </a:p>
          <a:p>
            <a:pPr>
              <a:lnSpc>
                <a:spcPct val="100000"/>
              </a:lnSpc>
              <a:spcBef>
                <a:spcPts val="561"/>
              </a:spcBef>
            </a:pPr>
            <a:endParaRPr lang="en-US" sz="2400" b="0" strike="noStrike" spc="-1">
              <a:latin typeface="Arial"/>
            </a:endParaRPr>
          </a:p>
          <a:p>
            <a:pPr>
              <a:lnSpc>
                <a:spcPct val="100000"/>
              </a:lnSpc>
              <a:spcBef>
                <a:spcPts val="561"/>
              </a:spcBef>
            </a:pPr>
            <a:endParaRPr lang="en-US" sz="2400" b="0" strike="noStrike" spc="-1">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26" name="Picture 5"/>
            <p:cNvPicPr/>
            <p:nvPr/>
          </p:nvPicPr>
          <p:blipFill>
            <a:blip r:embed="rId2"/>
            <a:stretch/>
          </p:blipFill>
          <p:spPr>
            <a:xfrm>
              <a:off x="4951440" y="3498480"/>
              <a:ext cx="1793160" cy="3242160"/>
            </a:xfrm>
            <a:prstGeom prst="rect">
              <a:avLst/>
            </a:prstGeom>
            <a:ln w="25560">
              <a:noFill/>
            </a:ln>
          </p:spPr>
        </p:pic>
        <p:pic>
          <p:nvPicPr>
            <p:cNvPr id="1127" name="Picture 6"/>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129"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130"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Command-Queue execution details</a:t>
            </a:r>
            <a:endParaRPr lang="en-US" sz="4400" b="0" strike="noStrike" spc="-1">
              <a:latin typeface="Arial"/>
            </a:endParaRPr>
          </a:p>
        </p:txBody>
      </p:sp>
      <p:sp>
        <p:nvSpPr>
          <p:cNvPr id="1134" name="CustomShape 2"/>
          <p:cNvSpPr/>
          <p:nvPr/>
        </p:nvSpPr>
        <p:spPr>
          <a:xfrm>
            <a:off x="179640" y="1196640"/>
            <a:ext cx="6120000" cy="55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1" i="1" strike="noStrike" spc="-1">
                <a:solidFill>
                  <a:srgbClr val="C0504D"/>
                </a:solidFill>
                <a:latin typeface="Trebuchet MS"/>
              </a:rPr>
              <a:t>Command queues </a:t>
            </a:r>
            <a:r>
              <a:rPr lang="en-US" sz="2400" b="0" strike="noStrike" spc="-1">
                <a:solidFill>
                  <a:srgbClr val="000000"/>
                </a:solidFill>
                <a:latin typeface="Trebuchet MS"/>
              </a:rPr>
              <a:t>can be configured in different ways to control how commands execute</a:t>
            </a:r>
            <a:endParaRPr lang="en-US" sz="2400" b="0" strike="noStrike" spc="-1">
              <a:latin typeface="Arial"/>
            </a:endParaRPr>
          </a:p>
          <a:p>
            <a:pPr marL="343080" indent="-342360">
              <a:lnSpc>
                <a:spcPct val="100000"/>
              </a:lnSpc>
              <a:spcBef>
                <a:spcPts val="479"/>
              </a:spcBef>
              <a:buClr>
                <a:srgbClr val="C0504D"/>
              </a:buClr>
              <a:buFont typeface="Arial"/>
              <a:buChar char="•"/>
            </a:pPr>
            <a:r>
              <a:rPr lang="en-US" sz="2400" b="1" i="1" strike="noStrike" spc="-1">
                <a:solidFill>
                  <a:srgbClr val="C0504D"/>
                </a:solidFill>
                <a:latin typeface="Trebuchet MS"/>
              </a:rPr>
              <a:t>In-order queues</a:t>
            </a:r>
            <a:r>
              <a:rPr lang="en-US" sz="2400" b="0" strike="noStrike" spc="-1">
                <a:solidFill>
                  <a:srgbClr val="C0504D"/>
                </a:solidFill>
                <a:latin typeface="Trebuchet MS"/>
              </a:rPr>
              <a:t>:</a:t>
            </a:r>
            <a:endParaRPr lang="en-US" sz="2400" b="0" strike="noStrike" spc="-1">
              <a:latin typeface="Arial"/>
            </a:endParaRPr>
          </a:p>
          <a:p>
            <a:pPr marL="743040" lvl="1" indent="-285120">
              <a:lnSpc>
                <a:spcPct val="100000"/>
              </a:lnSpc>
              <a:spcBef>
                <a:spcPts val="360"/>
              </a:spcBef>
              <a:buClr>
                <a:srgbClr val="000000"/>
              </a:buClr>
              <a:buFont typeface="Arial"/>
              <a:buChar char="–"/>
            </a:pPr>
            <a:r>
              <a:rPr lang="en-US" sz="1800" b="0" strike="noStrike" spc="-1">
                <a:solidFill>
                  <a:srgbClr val="000000"/>
                </a:solidFill>
                <a:latin typeface="Trebuchet MS"/>
              </a:rPr>
              <a:t>Commands are enqueued and complete in the order they appear in the program (program-order)</a:t>
            </a:r>
            <a:endParaRPr lang="en-US" sz="1800" b="0" strike="noStrike" spc="-1">
              <a:latin typeface="Arial"/>
            </a:endParaRPr>
          </a:p>
          <a:p>
            <a:pPr marL="343080" indent="-342360">
              <a:lnSpc>
                <a:spcPct val="100000"/>
              </a:lnSpc>
              <a:spcBef>
                <a:spcPts val="479"/>
              </a:spcBef>
              <a:buClr>
                <a:srgbClr val="C0504D"/>
              </a:buClr>
              <a:buFont typeface="Arial"/>
              <a:buChar char="•"/>
            </a:pPr>
            <a:r>
              <a:rPr lang="en-US" sz="2400" b="1" i="1" strike="noStrike" spc="-1">
                <a:solidFill>
                  <a:srgbClr val="C0504D"/>
                </a:solidFill>
                <a:latin typeface="Trebuchet MS"/>
              </a:rPr>
              <a:t>Out-of-order queues</a:t>
            </a:r>
            <a:r>
              <a:rPr lang="en-US" sz="2400" b="0" strike="noStrike" spc="-1">
                <a:solidFill>
                  <a:srgbClr val="C0504D"/>
                </a:solidFill>
                <a:latin typeface="Trebuchet MS"/>
              </a:rPr>
              <a:t>:</a:t>
            </a:r>
            <a:endParaRPr lang="en-US" sz="2400" b="0" strike="noStrike" spc="-1">
              <a:latin typeface="Arial"/>
            </a:endParaRPr>
          </a:p>
          <a:p>
            <a:pPr marL="743040" lvl="1" indent="-285120">
              <a:lnSpc>
                <a:spcPct val="100000"/>
              </a:lnSpc>
              <a:spcBef>
                <a:spcPts val="360"/>
              </a:spcBef>
              <a:buClr>
                <a:srgbClr val="000000"/>
              </a:buClr>
              <a:buFont typeface="Arial"/>
              <a:buChar char="–"/>
            </a:pPr>
            <a:r>
              <a:rPr lang="en-US" sz="1800" b="0" strike="noStrike" spc="-1">
                <a:solidFill>
                  <a:srgbClr val="000000"/>
                </a:solidFill>
                <a:latin typeface="Trebuchet MS"/>
              </a:rPr>
              <a:t>Commands are enqueued in program-order but can execute (and hence complete) in any order.</a:t>
            </a:r>
            <a:endParaRPr lang="en-US" sz="1800" b="0" strike="noStrike" spc="-1">
              <a:latin typeface="Arial"/>
            </a:endParaRPr>
          </a:p>
          <a:p>
            <a:pPr marL="343080" indent="-342360">
              <a:lnSpc>
                <a:spcPct val="100000"/>
              </a:lnSpc>
              <a:spcBef>
                <a:spcPts val="479"/>
              </a:spcBef>
              <a:buClr>
                <a:srgbClr val="C0504D"/>
              </a:buClr>
              <a:buFont typeface="Arial"/>
              <a:buChar char="•"/>
            </a:pPr>
            <a:r>
              <a:rPr lang="en-US" sz="2400" b="0" strike="noStrike" spc="-1">
                <a:solidFill>
                  <a:srgbClr val="C0504D"/>
                </a:solidFill>
                <a:latin typeface="Trebuchet MS"/>
              </a:rPr>
              <a:t>Execution of commands in the command-queue are guaranteed to be completed at synchronization points</a:t>
            </a:r>
            <a:endParaRPr lang="en-US" sz="2400" b="0" strike="noStrike" spc="-1">
              <a:latin typeface="Arial"/>
            </a:endParaRPr>
          </a:p>
          <a:p>
            <a:pPr marL="743040" lvl="1" indent="-285120">
              <a:lnSpc>
                <a:spcPct val="100000"/>
              </a:lnSpc>
              <a:spcBef>
                <a:spcPts val="360"/>
              </a:spcBef>
              <a:buClr>
                <a:srgbClr val="000000"/>
              </a:buClr>
              <a:buFont typeface="Arial"/>
              <a:buChar char="–"/>
            </a:pPr>
            <a:r>
              <a:rPr lang="en-US" sz="1800" b="0" strike="noStrike" spc="-1">
                <a:solidFill>
                  <a:srgbClr val="000000"/>
                </a:solidFill>
                <a:latin typeface="Trebuchet MS"/>
              </a:rPr>
              <a:t>Discussed later</a:t>
            </a:r>
            <a:endParaRPr lang="en-US" sz="1800" b="0" strike="noStrike" spc="-1">
              <a:latin typeface="Arial"/>
            </a:endParaRPr>
          </a:p>
        </p:txBody>
      </p:sp>
      <p:grpSp>
        <p:nvGrpSpPr>
          <p:cNvPr id="1135" name="Group 3"/>
          <p:cNvGrpSpPr/>
          <p:nvPr/>
        </p:nvGrpSpPr>
        <p:grpSpPr>
          <a:xfrm>
            <a:off x="6390720" y="2302920"/>
            <a:ext cx="2654640" cy="3274200"/>
            <a:chOff x="6390720" y="2302920"/>
            <a:chExt cx="2654640" cy="3274200"/>
          </a:xfrm>
        </p:grpSpPr>
        <p:sp>
          <p:nvSpPr>
            <p:cNvPr id="1136" name="CustomShape 4"/>
            <p:cNvSpPr/>
            <p:nvPr/>
          </p:nvSpPr>
          <p:spPr>
            <a:xfrm>
              <a:off x="6390720" y="2302920"/>
              <a:ext cx="2654640" cy="297324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37" name="Picture 5"/>
            <p:cNvPicPr/>
            <p:nvPr/>
          </p:nvPicPr>
          <p:blipFill>
            <a:blip r:embed="rId2"/>
            <a:stretch/>
          </p:blipFill>
          <p:spPr>
            <a:xfrm>
              <a:off x="6500880" y="3444480"/>
              <a:ext cx="1179360" cy="2132640"/>
            </a:xfrm>
            <a:prstGeom prst="rect">
              <a:avLst/>
            </a:prstGeom>
            <a:ln w="25560">
              <a:noFill/>
            </a:ln>
          </p:spPr>
        </p:pic>
        <p:pic>
          <p:nvPicPr>
            <p:cNvPr id="1138" name="Picture 6"/>
            <p:cNvPicPr/>
            <p:nvPr/>
          </p:nvPicPr>
          <p:blipFill>
            <a:blip r:embed="rId2"/>
            <a:stretch/>
          </p:blipFill>
          <p:spPr>
            <a:xfrm>
              <a:off x="7855200" y="3444480"/>
              <a:ext cx="1179360" cy="2132640"/>
            </a:xfrm>
            <a:prstGeom prst="rect">
              <a:avLst/>
            </a:prstGeom>
            <a:ln w="25560">
              <a:noFill/>
            </a:ln>
          </p:spPr>
        </p:pic>
        <p:sp>
          <p:nvSpPr>
            <p:cNvPr id="1139" name="CustomShape 5"/>
            <p:cNvSpPr/>
            <p:nvPr/>
          </p:nvSpPr>
          <p:spPr>
            <a:xfrm>
              <a:off x="6705360" y="3769560"/>
              <a:ext cx="700200" cy="206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140" name="CustomShape 6"/>
            <p:cNvSpPr/>
            <p:nvPr/>
          </p:nvSpPr>
          <p:spPr>
            <a:xfrm>
              <a:off x="8054640" y="3769560"/>
              <a:ext cx="693720" cy="206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141" name="CustomShape 7"/>
            <p:cNvSpPr/>
            <p:nvPr/>
          </p:nvSpPr>
          <p:spPr>
            <a:xfrm>
              <a:off x="7349040" y="4775040"/>
              <a:ext cx="741960" cy="2692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1142" name="CustomShape 8"/>
            <p:cNvSpPr/>
            <p:nvPr/>
          </p:nvSpPr>
          <p:spPr>
            <a:xfrm>
              <a:off x="6643080" y="2582280"/>
              <a:ext cx="820080" cy="78372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1143" name="CustomShape 9"/>
            <p:cNvSpPr/>
            <p:nvPr/>
          </p:nvSpPr>
          <p:spPr>
            <a:xfrm>
              <a:off x="7990920" y="2582280"/>
              <a:ext cx="820080" cy="78372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2. Create and Build the program</a:t>
            </a:r>
            <a:endParaRPr lang="en-US" sz="4400" b="0" strike="noStrike" spc="-1">
              <a:latin typeface="Arial"/>
            </a:endParaRPr>
          </a:p>
        </p:txBody>
      </p:sp>
      <p:sp>
        <p:nvSpPr>
          <p:cNvPr id="1145" name="CustomShape 2"/>
          <p:cNvSpPr/>
          <p:nvPr/>
        </p:nvSpPr>
        <p:spPr>
          <a:xfrm>
            <a:off x="179640" y="980640"/>
            <a:ext cx="896364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Define source code for the kernel-program as a string literal (great for toy programs) or read from a file (for real applications).</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Build the </a:t>
            </a:r>
            <a:r>
              <a:rPr lang="en-US" sz="2400" b="0" strike="noStrike" spc="-1">
                <a:solidFill>
                  <a:srgbClr val="F79646"/>
                </a:solidFill>
                <a:latin typeface="Trebuchet MS"/>
              </a:rPr>
              <a:t>program object</a:t>
            </a:r>
            <a:r>
              <a:rPr lang="en-US" sz="2400" b="0" strike="noStrike" spc="-1">
                <a:solidFill>
                  <a:srgbClr val="000000"/>
                </a:solidFill>
                <a:latin typeface="Trebuchet MS"/>
              </a:rPr>
              <a:t>:</a:t>
            </a:r>
            <a:endParaRPr lang="en-US" sz="2400" b="0" strike="noStrike" spc="-1">
              <a:latin typeface="Arial"/>
            </a:endParaRPr>
          </a:p>
          <a:p>
            <a:pPr marL="457200">
              <a:lnSpc>
                <a:spcPct val="100000"/>
              </a:lnSpc>
              <a:spcBef>
                <a:spcPts val="400"/>
              </a:spcBef>
            </a:pP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program = </a:t>
            </a:r>
            <a:r>
              <a:rPr lang="en-US" sz="2000" b="0" strike="noStrike" spc="-1">
                <a:solidFill>
                  <a:srgbClr val="17375E"/>
                </a:solidFill>
                <a:latin typeface="Courier New Bold"/>
              </a:rPr>
              <a:t>clCreateProgramWithSource</a:t>
            </a:r>
            <a:r>
              <a:rPr lang="en-US" sz="2000" b="0" strike="noStrike" spc="-1">
                <a:solidFill>
                  <a:srgbClr val="000000"/>
                </a:solidFill>
                <a:latin typeface="Courier New Bold"/>
              </a:rPr>
              <a:t>(context, 1</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t>
            </a:r>
            <a:r>
              <a:rPr lang="en-US" sz="2000" b="0" strike="noStrike" spc="-1">
                <a:solidFill>
                  <a:srgbClr val="C0504D"/>
                </a:solidFill>
                <a:latin typeface="Courier New Bold"/>
              </a:rPr>
              <a:t>const char</a:t>
            </a:r>
            <a:r>
              <a:rPr lang="en-US" sz="2000" b="0" strike="noStrike" spc="-1">
                <a:solidFill>
                  <a:srgbClr val="000000"/>
                </a:solidFill>
                <a:latin typeface="Courier New Bold"/>
              </a:rPr>
              <a:t>**) &amp;KernelSource, NULL, &amp;err);</a:t>
            </a:r>
            <a:endParaRPr lang="en-US" sz="2000" b="0" strike="noStrike" spc="-1">
              <a:latin typeface="Arial"/>
            </a:endParaRPr>
          </a:p>
          <a:p>
            <a:pPr marL="457200">
              <a:lnSpc>
                <a:spcPct val="100000"/>
              </a:lnSpc>
              <a:spcBef>
                <a:spcPts val="281"/>
              </a:spcBef>
            </a:pPr>
            <a:endParaRPr lang="en-US" sz="2000" b="0" strike="noStrike" spc="-1">
              <a:latin typeface="Arial"/>
            </a:endParaRPr>
          </a:p>
          <a:p>
            <a:pPr marL="357120" indent="-356400">
              <a:lnSpc>
                <a:spcPct val="100000"/>
              </a:lnSpc>
              <a:spcBef>
                <a:spcPts val="479"/>
              </a:spcBef>
              <a:buClr>
                <a:srgbClr val="F79646"/>
              </a:buClr>
              <a:buFont typeface="Arial"/>
              <a:buChar char="•"/>
            </a:pPr>
            <a:r>
              <a:rPr lang="en-US" sz="2400" b="0" strike="noStrike" spc="-1">
                <a:solidFill>
                  <a:srgbClr val="F79646"/>
                </a:solidFill>
                <a:latin typeface="Trebuchet MS"/>
              </a:rPr>
              <a:t>Compile </a:t>
            </a:r>
            <a:r>
              <a:rPr lang="en-US" sz="2400" b="0" strike="noStrike" spc="-1">
                <a:solidFill>
                  <a:srgbClr val="000000"/>
                </a:solidFill>
                <a:latin typeface="Trebuchet MS"/>
              </a:rPr>
              <a:t>the program to create a “dynamic library” from which specific kernels can be pulled:</a:t>
            </a:r>
            <a:endParaRPr lang="en-US" sz="2400" b="0" strike="noStrike" spc="-1">
              <a:latin typeface="Arial"/>
            </a:endParaRPr>
          </a:p>
          <a:p>
            <a:pPr marL="457200">
              <a:lnSpc>
                <a:spcPct val="100000"/>
              </a:lnSpc>
              <a:spcBef>
                <a:spcPts val="400"/>
              </a:spcBef>
            </a:pP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clBuildProgram</a:t>
            </a:r>
            <a:r>
              <a:rPr lang="en-US" sz="2000" b="0" strike="noStrike" spc="-1">
                <a:solidFill>
                  <a:srgbClr val="000000"/>
                </a:solidFill>
                <a:latin typeface="Courier New Bold"/>
              </a:rPr>
              <a:t>(program, 0, NULL,NULL,NULL,NULL);</a:t>
            </a:r>
            <a:endParaRPr lang="en-US" sz="2000" b="0" strike="noStrike" spc="-1">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Error messages</a:t>
            </a:r>
            <a:endParaRPr lang="en-US" sz="4400" b="0" strike="noStrike" spc="-1">
              <a:latin typeface="Arial"/>
            </a:endParaRPr>
          </a:p>
        </p:txBody>
      </p:sp>
      <p:sp>
        <p:nvSpPr>
          <p:cNvPr id="1147" name="CustomShape 2"/>
          <p:cNvSpPr/>
          <p:nvPr/>
        </p:nvSpPr>
        <p:spPr>
          <a:xfrm>
            <a:off x="179640" y="1196640"/>
            <a:ext cx="8963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Fetch and print </a:t>
            </a:r>
            <a:r>
              <a:rPr lang="en-US" sz="2400" b="0" strike="noStrike" spc="-1">
                <a:solidFill>
                  <a:srgbClr val="F79646"/>
                </a:solidFill>
                <a:latin typeface="Trebuchet MS"/>
              </a:rPr>
              <a:t>error</a:t>
            </a:r>
            <a:r>
              <a:rPr lang="en-US" sz="2400" b="0" strike="noStrike" spc="-1">
                <a:solidFill>
                  <a:srgbClr val="D99694"/>
                </a:solidFill>
                <a:latin typeface="Trebuchet MS"/>
              </a:rPr>
              <a:t> </a:t>
            </a:r>
            <a:r>
              <a:rPr lang="en-US" sz="2400" b="0" strike="noStrike" spc="-1">
                <a:solidFill>
                  <a:srgbClr val="000000"/>
                </a:solidFill>
                <a:latin typeface="Trebuchet MS"/>
              </a:rPr>
              <a:t>messages:</a:t>
            </a:r>
            <a:endParaRPr lang="en-US" sz="2400" b="0" strike="noStrike" spc="-1">
              <a:latin typeface="Arial"/>
            </a:endParaRPr>
          </a:p>
          <a:p>
            <a:pPr>
              <a:lnSpc>
                <a:spcPct val="100000"/>
              </a:lnSpc>
              <a:spcBef>
                <a:spcPts val="479"/>
              </a:spcBef>
            </a:pPr>
            <a:endParaRPr lang="en-US" sz="2400" b="0" strike="noStrike" spc="-1">
              <a:latin typeface="Arial"/>
            </a:endParaRPr>
          </a:p>
          <a:p>
            <a:pPr marL="457200">
              <a:lnSpc>
                <a:spcPct val="100000"/>
              </a:lnSpc>
              <a:spcBef>
                <a:spcPts val="400"/>
              </a:spcBef>
            </a:pPr>
            <a:r>
              <a:rPr lang="en-US" sz="2000" b="0" strike="noStrike" spc="-1">
                <a:solidFill>
                  <a:srgbClr val="C0504D"/>
                </a:solidFill>
                <a:latin typeface="Courier New Bold"/>
              </a:rPr>
              <a:t>if</a:t>
            </a:r>
            <a:r>
              <a:rPr lang="en-US" sz="2000" b="0" strike="noStrike" spc="-1">
                <a:solidFill>
                  <a:srgbClr val="000000"/>
                </a:solidFill>
                <a:latin typeface="Courier New Bold"/>
              </a:rPr>
              <a:t> (err != </a:t>
            </a:r>
            <a:r>
              <a:rPr lang="en-US" sz="2000" b="0" strike="noStrike" spc="-1">
                <a:solidFill>
                  <a:srgbClr val="4F81BD"/>
                </a:solidFill>
                <a:latin typeface="Courier New Bold"/>
              </a:rPr>
              <a:t>CL_SUCCESS</a:t>
            </a:r>
            <a:r>
              <a:rPr lang="en-US" sz="2000" b="0" strike="noStrike" spc="-1">
                <a:solidFill>
                  <a:srgbClr val="000000"/>
                </a:solidFill>
                <a:latin typeface="Courier New Bold"/>
              </a:rPr>
              <a:t>) {</a:t>
            </a:r>
            <a:endParaRPr lang="en-US" sz="2000" b="0" strike="noStrike" spc="-1">
              <a:latin typeface="Arial"/>
            </a:endParaRPr>
          </a:p>
          <a:p>
            <a:pPr marL="457200">
              <a:lnSpc>
                <a:spcPct val="100000"/>
              </a:lnSpc>
              <a:spcBef>
                <a:spcPts val="400"/>
              </a:spcBef>
            </a:pPr>
            <a:r>
              <a:rPr lang="en-US" sz="2000" b="0" strike="noStrike" spc="-1">
                <a:solidFill>
                  <a:srgbClr val="C0504D"/>
                </a:solidFill>
                <a:latin typeface="Courier New Bold"/>
              </a:rPr>
              <a:t> size_t</a:t>
            </a:r>
            <a:r>
              <a:rPr lang="en-US" sz="2000" b="0" strike="noStrike" spc="-1">
                <a:solidFill>
                  <a:srgbClr val="000000"/>
                </a:solidFill>
                <a:latin typeface="Courier New Bold"/>
              </a:rPr>
              <a:t> len;</a:t>
            </a:r>
            <a:endParaRPr lang="en-US" sz="2000" b="0" strike="noStrike" spc="-1">
              <a:latin typeface="Arial"/>
            </a:endParaRPr>
          </a:p>
          <a:p>
            <a:pPr marL="457200">
              <a:lnSpc>
                <a:spcPct val="100000"/>
              </a:lnSpc>
              <a:spcBef>
                <a:spcPts val="400"/>
              </a:spcBef>
            </a:pPr>
            <a:r>
              <a:rPr lang="en-US" sz="2000" b="0" strike="noStrike" spc="-1">
                <a:solidFill>
                  <a:srgbClr val="C0504D"/>
                </a:solidFill>
                <a:latin typeface="Courier New Bold"/>
              </a:rPr>
              <a:t> char</a:t>
            </a:r>
            <a:r>
              <a:rPr lang="en-US" sz="2000" b="0" strike="noStrike" spc="-1">
                <a:solidFill>
                  <a:srgbClr val="000000"/>
                </a:solidFill>
                <a:latin typeface="Courier New Bold"/>
              </a:rPr>
              <a:t> buffer[2048];</a:t>
            </a:r>
            <a:endParaRPr lang="en-US" sz="2000" b="0" strike="noStrike" spc="-1">
              <a:latin typeface="Arial"/>
            </a:endParaRPr>
          </a:p>
          <a:p>
            <a:pPr marL="457200">
              <a:lnSpc>
                <a:spcPct val="100000"/>
              </a:lnSpc>
              <a:spcBef>
                <a:spcPts val="400"/>
              </a:spcBef>
            </a:pPr>
            <a:r>
              <a:rPr lang="en-US" sz="2000" b="0" strike="noStrike" spc="-1">
                <a:solidFill>
                  <a:srgbClr val="17375E"/>
                </a:solidFill>
                <a:latin typeface="Courier New Bold"/>
              </a:rPr>
              <a:t> clGetProgramBuildInfo</a:t>
            </a:r>
            <a:r>
              <a:rPr lang="en-US" sz="2000" b="0" strike="noStrike" spc="-1">
                <a:solidFill>
                  <a:srgbClr val="000000"/>
                </a:solidFill>
                <a:latin typeface="Courier New Bold"/>
              </a:rPr>
              <a:t>(program, device_id,   </a:t>
            </a:r>
            <a:endParaRPr lang="en-US" sz="2000" b="0" strike="noStrike" spc="-1">
              <a:latin typeface="Arial"/>
            </a:endParaRPr>
          </a:p>
          <a:p>
            <a:pPr marL="457200">
              <a:lnSpc>
                <a:spcPct val="100000"/>
              </a:lnSpc>
              <a:spcBef>
                <a:spcPts val="400"/>
              </a:spcBef>
            </a:pPr>
            <a:r>
              <a:rPr lang="en-US" sz="2000" b="0" strike="noStrike" spc="-1">
                <a:solidFill>
                  <a:srgbClr val="4F81BD"/>
                </a:solidFill>
                <a:latin typeface="Courier New Bold"/>
              </a:rPr>
              <a:t>  CL_PROGRAM_BUILD_LOG</a:t>
            </a:r>
            <a:r>
              <a:rPr lang="en-US" sz="2000" b="0" strike="noStrike" spc="-1">
                <a:solidFill>
                  <a:srgbClr val="000000"/>
                </a:solidFill>
                <a:latin typeface="Courier New Bold"/>
              </a:rPr>
              <a:t>, </a:t>
            </a:r>
            <a:r>
              <a:rPr lang="en-US" sz="2000" b="0" strike="noStrike" spc="-1">
                <a:solidFill>
                  <a:srgbClr val="17375E"/>
                </a:solidFill>
                <a:latin typeface="Courier New Bold"/>
              </a:rPr>
              <a:t>sizeof</a:t>
            </a:r>
            <a:r>
              <a:rPr lang="en-US" sz="2000" b="0" strike="noStrike" spc="-1">
                <a:solidFill>
                  <a:srgbClr val="000000"/>
                </a:solidFill>
                <a:latin typeface="Courier New Bold"/>
              </a:rPr>
              <a:t>(buffer), buffer, &amp;len);</a:t>
            </a:r>
            <a:endParaRPr lang="en-US" sz="2000" b="0" strike="noStrike" spc="-1">
              <a:latin typeface="Arial"/>
            </a:endParaRPr>
          </a:p>
          <a:p>
            <a:pPr marL="457200">
              <a:lnSpc>
                <a:spcPct val="100000"/>
              </a:lnSpc>
              <a:spcBef>
                <a:spcPts val="400"/>
              </a:spcBef>
            </a:pPr>
            <a:r>
              <a:rPr lang="en-US" sz="2000" b="0" strike="noStrike" spc="-1">
                <a:solidFill>
                  <a:srgbClr val="17375E"/>
                </a:solidFill>
                <a:latin typeface="Courier New Bold"/>
              </a:rPr>
              <a:t> printf</a:t>
            </a:r>
            <a:r>
              <a:rPr lang="en-US" sz="2000" b="0" strike="noStrike" spc="-1">
                <a:solidFill>
                  <a:srgbClr val="000000"/>
                </a:solidFill>
                <a:latin typeface="Courier New Bold"/>
              </a:rPr>
              <a:t>(“%s\n”, buffer);</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a:t>
            </a:r>
            <a:endParaRPr lang="en-US" sz="2000" b="0" strike="noStrike" spc="-1">
              <a:latin typeface="Arial"/>
            </a:endParaRPr>
          </a:p>
          <a:p>
            <a:pPr marL="457200">
              <a:lnSpc>
                <a:spcPct val="100000"/>
              </a:lnSpc>
              <a:spcBef>
                <a:spcPts val="400"/>
              </a:spcBef>
            </a:pPr>
            <a:endParaRPr lang="en-US" sz="20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Important to do check all your OpenCL API error messages!</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Easier in C++ with try/catch (see later)</a:t>
            </a:r>
            <a:endParaRPr lang="en-US" sz="2400" b="0" strike="noStrike" spc="-1">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3. Setup Memory Objects</a:t>
            </a:r>
            <a:endParaRPr lang="en-US" sz="4400" b="0" strike="noStrike" spc="-1">
              <a:latin typeface="Arial"/>
            </a:endParaRPr>
          </a:p>
        </p:txBody>
      </p:sp>
      <p:sp>
        <p:nvSpPr>
          <p:cNvPr id="1149"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For vector addition we need 3 memory objects, one each for input vectors A and B, and one for the output vector C.</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Create input vectors and assign values </a:t>
            </a:r>
            <a:r>
              <a:rPr lang="en-US" sz="2400" b="0" strike="noStrike" spc="-1">
                <a:solidFill>
                  <a:srgbClr val="F79646"/>
                </a:solidFill>
                <a:latin typeface="Trebuchet MS"/>
              </a:rPr>
              <a:t>on the host</a:t>
            </a:r>
            <a:r>
              <a:rPr lang="en-US" sz="2400" b="0" strike="noStrike" spc="-1">
                <a:solidFill>
                  <a:srgbClr val="000000"/>
                </a:solidFill>
                <a:latin typeface="Trebuchet MS"/>
              </a:rPr>
              <a:t>:</a:t>
            </a:r>
            <a:endParaRPr lang="en-US" sz="2400" b="0" strike="noStrike" spc="-1">
              <a:latin typeface="Arial"/>
            </a:endParaRPr>
          </a:p>
          <a:p>
            <a:pPr marL="457200">
              <a:lnSpc>
                <a:spcPct val="100000"/>
              </a:lnSpc>
              <a:spcBef>
                <a:spcPts val="400"/>
              </a:spcBef>
            </a:pPr>
            <a:r>
              <a:rPr lang="en-US" sz="2000" b="0" strike="noStrike" spc="-1">
                <a:solidFill>
                  <a:srgbClr val="C0504D"/>
                </a:solidFill>
                <a:latin typeface="Courier New Bold"/>
              </a:rPr>
              <a:t>float</a:t>
            </a:r>
            <a:r>
              <a:rPr lang="en-US" sz="2000" b="0" strike="noStrike" spc="-1">
                <a:solidFill>
                  <a:srgbClr val="000000"/>
                </a:solidFill>
                <a:latin typeface="Courier New Bold"/>
              </a:rPr>
              <a:t> h_a[LENGTH], h_b[LENGTH], h_c[LENGTH];</a:t>
            </a:r>
            <a:endParaRPr lang="en-US" sz="2000" b="0" strike="noStrike" spc="-1">
              <a:latin typeface="Arial"/>
            </a:endParaRPr>
          </a:p>
          <a:p>
            <a:pPr marL="457200">
              <a:lnSpc>
                <a:spcPct val="100000"/>
              </a:lnSpc>
              <a:spcBef>
                <a:spcPts val="400"/>
              </a:spcBef>
            </a:pPr>
            <a:r>
              <a:rPr lang="en-US" sz="2000" b="0" strike="noStrike" spc="-1">
                <a:solidFill>
                  <a:srgbClr val="C0504D"/>
                </a:solidFill>
                <a:latin typeface="Courier New Bold"/>
              </a:rPr>
              <a:t>for</a:t>
            </a:r>
            <a:r>
              <a:rPr lang="en-US" sz="2000" b="0" strike="noStrike" spc="-1">
                <a:solidFill>
                  <a:srgbClr val="000000"/>
                </a:solidFill>
                <a:latin typeface="Courier New Bold"/>
              </a:rPr>
              <a:t> (i = 0; i &lt; length; i++) {</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h_a[i] = </a:t>
            </a:r>
            <a:r>
              <a:rPr lang="en-US" sz="2000" b="0" strike="noStrike" spc="-1">
                <a:solidFill>
                  <a:srgbClr val="17375E"/>
                </a:solidFill>
                <a:latin typeface="Courier New Bold"/>
              </a:rPr>
              <a:t>rand</a:t>
            </a:r>
            <a:r>
              <a:rPr lang="en-US" sz="2000" b="0" strike="noStrike" spc="-1">
                <a:solidFill>
                  <a:srgbClr val="000000"/>
                </a:solidFill>
                <a:latin typeface="Courier New Bold"/>
              </a:rPr>
              <a:t>() / (</a:t>
            </a:r>
            <a:r>
              <a:rPr lang="en-US" sz="2000" b="0" strike="noStrike" spc="-1">
                <a:solidFill>
                  <a:srgbClr val="C0504D"/>
                </a:solidFill>
                <a:latin typeface="Courier New Bold"/>
              </a:rPr>
              <a:t>float</a:t>
            </a:r>
            <a:r>
              <a:rPr lang="en-US" sz="2000" b="0" strike="noStrike" spc="-1">
                <a:solidFill>
                  <a:srgbClr val="000000"/>
                </a:solidFill>
                <a:latin typeface="Courier New Bold"/>
              </a:rPr>
              <a:t>)RAND_MAX;</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h_b[i] = </a:t>
            </a:r>
            <a:r>
              <a:rPr lang="en-US" sz="2000" b="0" strike="noStrike" spc="-1">
                <a:solidFill>
                  <a:srgbClr val="17375E"/>
                </a:solidFill>
                <a:latin typeface="Courier New Bold"/>
              </a:rPr>
              <a:t>rand</a:t>
            </a:r>
            <a:r>
              <a:rPr lang="en-US" sz="2000" b="0" strike="noStrike" spc="-1">
                <a:solidFill>
                  <a:srgbClr val="000000"/>
                </a:solidFill>
                <a:latin typeface="Courier New Bold"/>
              </a:rPr>
              <a:t>() / (</a:t>
            </a:r>
            <a:r>
              <a:rPr lang="en-US" sz="2000" b="0" strike="noStrike" spc="-1">
                <a:solidFill>
                  <a:srgbClr val="C0504D"/>
                </a:solidFill>
                <a:latin typeface="Courier New Bold"/>
              </a:rPr>
              <a:t>float</a:t>
            </a:r>
            <a:r>
              <a:rPr lang="en-US" sz="2000" b="0" strike="noStrike" spc="-1">
                <a:solidFill>
                  <a:srgbClr val="000000"/>
                </a:solidFill>
                <a:latin typeface="Courier New Bold"/>
              </a:rPr>
              <a:t>)RAND_MAX;</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a:t>
            </a:r>
            <a:endParaRPr lang="en-US" sz="2000" b="0" strike="noStrike" spc="-1">
              <a:latin typeface="Arial"/>
            </a:endParaRPr>
          </a:p>
          <a:p>
            <a:pPr marL="353880" indent="-353160">
              <a:lnSpc>
                <a:spcPct val="100000"/>
              </a:lnSpc>
              <a:spcBef>
                <a:spcPts val="479"/>
              </a:spcBef>
              <a:buClr>
                <a:srgbClr val="000000"/>
              </a:buClr>
              <a:buFont typeface="Arial"/>
              <a:buChar char="•"/>
            </a:pPr>
            <a:r>
              <a:rPr lang="en-US" sz="2400" b="0" strike="noStrike" spc="-1">
                <a:solidFill>
                  <a:srgbClr val="000000"/>
                </a:solidFill>
                <a:latin typeface="Trebuchet MS"/>
              </a:rPr>
              <a:t>Define </a:t>
            </a:r>
            <a:r>
              <a:rPr lang="en-US" sz="2400" b="0" strike="noStrike" spc="-1">
                <a:solidFill>
                  <a:srgbClr val="C0504D"/>
                </a:solidFill>
                <a:latin typeface="Trebuchet MS"/>
              </a:rPr>
              <a:t>OpenCL </a:t>
            </a:r>
            <a:r>
              <a:rPr lang="en-US" sz="2400" b="0" strike="noStrike" spc="-1">
                <a:solidFill>
                  <a:srgbClr val="000000"/>
                </a:solidFill>
                <a:latin typeface="Trebuchet MS"/>
              </a:rPr>
              <a:t>memory objects:</a:t>
            </a: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d_a = </a:t>
            </a:r>
            <a:r>
              <a:rPr lang="en-US" sz="2000" b="0" strike="noStrike" spc="-1">
                <a:solidFill>
                  <a:srgbClr val="17375E"/>
                </a:solidFill>
                <a:latin typeface="Courier New Bold"/>
              </a:rPr>
              <a:t>clCreateBuffer</a:t>
            </a:r>
            <a:r>
              <a:rPr lang="en-US" sz="2000" b="0" strike="noStrike" spc="-1">
                <a:solidFill>
                  <a:srgbClr val="000000"/>
                </a:solidFill>
                <a:latin typeface="Courier New Bold"/>
              </a:rPr>
              <a:t>(context, CL_MEM_READ_ONLY,</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NULL, NULL);</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d_b = </a:t>
            </a:r>
            <a:r>
              <a:rPr lang="en-US" sz="2000" b="0" strike="noStrike" spc="-1">
                <a:solidFill>
                  <a:srgbClr val="17375E"/>
                </a:solidFill>
                <a:latin typeface="Courier New Bold"/>
              </a:rPr>
              <a:t>clCreateBuffer</a:t>
            </a:r>
            <a:r>
              <a:rPr lang="en-US" sz="2000" b="0" strike="noStrike" spc="-1">
                <a:solidFill>
                  <a:srgbClr val="000000"/>
                </a:solidFill>
                <a:latin typeface="Courier New Bold"/>
              </a:rPr>
              <a:t>(context, CL_MEM_READ_ONLY,</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NULL, NULL);</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d_c = </a:t>
            </a:r>
            <a:r>
              <a:rPr lang="en-US" sz="2000" b="0" strike="noStrike" spc="-1">
                <a:solidFill>
                  <a:srgbClr val="17375E"/>
                </a:solidFill>
                <a:latin typeface="Courier New Bold"/>
              </a:rPr>
              <a:t>clCreateBuffer</a:t>
            </a:r>
            <a:r>
              <a:rPr lang="en-US" sz="2000" b="0" strike="noStrike" spc="-1">
                <a:solidFill>
                  <a:srgbClr val="000000"/>
                </a:solidFill>
                <a:latin typeface="Courier New Bold"/>
              </a:rPr>
              <a:t>(context, CL_MEM_WRITE_ONLY,</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NULL, NULL);</a:t>
            </a:r>
            <a:endParaRPr lang="en-US" sz="2000" b="0" strike="noStrike" spc="-1">
              <a:latin typeface="Arial"/>
            </a:endParaRPr>
          </a:p>
          <a:p>
            <a:pPr marL="457200">
              <a:lnSpc>
                <a:spcPct val="100000"/>
              </a:lnSpc>
              <a:spcBef>
                <a:spcPts val="281"/>
              </a:spcBef>
            </a:pPr>
            <a:endParaRPr lang="en-US" sz="2000" b="0" strike="noStrike" spc="-1">
              <a:latin typeface="Arial"/>
            </a:endParaRPr>
          </a:p>
          <a:p>
            <a:pPr marL="457200">
              <a:lnSpc>
                <a:spcPct val="100000"/>
              </a:lnSpc>
              <a:spcBef>
                <a:spcPts val="281"/>
              </a:spcBef>
            </a:pPr>
            <a:endParaRPr lang="en-US" sz="20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What do we put in device memory?</a:t>
            </a:r>
            <a:endParaRPr lang="en-US" sz="4400" b="0" strike="noStrike" spc="-1">
              <a:latin typeface="Arial"/>
            </a:endParaRPr>
          </a:p>
        </p:txBody>
      </p:sp>
      <p:sp>
        <p:nvSpPr>
          <p:cNvPr id="1151" name="CustomShape 2"/>
          <p:cNvSpPr/>
          <p:nvPr/>
        </p:nvSpPr>
        <p:spPr>
          <a:xfrm>
            <a:off x="457200" y="1484640"/>
            <a:ext cx="8228880" cy="475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a:lnSpc>
                <a:spcPct val="100000"/>
              </a:lnSpc>
              <a:spcBef>
                <a:spcPts val="641"/>
              </a:spcBef>
            </a:pPr>
            <a:r>
              <a:rPr lang="en-US" sz="3200" b="0" strike="noStrike" spc="-1">
                <a:solidFill>
                  <a:srgbClr val="000000"/>
                </a:solidFill>
                <a:latin typeface="Trebuchet MS"/>
              </a:rPr>
              <a:t>Memory Objects: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handle to a reference-counted region of </a:t>
            </a:r>
            <a:r>
              <a:rPr lang="en-US" sz="3200" b="0" strike="noStrike" spc="-1">
                <a:solidFill>
                  <a:srgbClr val="C0504D"/>
                </a:solidFill>
                <a:latin typeface="Trebuchet MS"/>
              </a:rPr>
              <a:t>global </a:t>
            </a:r>
            <a:r>
              <a:rPr lang="en-US" sz="3200" b="0" strike="noStrike" spc="-1">
                <a:solidFill>
                  <a:srgbClr val="000000"/>
                </a:solidFill>
                <a:latin typeface="Trebuchet MS"/>
              </a:rPr>
              <a:t>memory.</a:t>
            </a:r>
            <a:endParaRPr lang="en-US" sz="3200" b="0" strike="noStrike" spc="-1">
              <a:latin typeface="Arial"/>
            </a:endParaRPr>
          </a:p>
          <a:p>
            <a:pPr>
              <a:lnSpc>
                <a:spcPct val="100000"/>
              </a:lnSpc>
            </a:pP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There are two kinds of memory object</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1" i="1" strike="noStrike" spc="-1">
                <a:solidFill>
                  <a:srgbClr val="C0504D"/>
                </a:solidFill>
                <a:latin typeface="Trebuchet MS"/>
              </a:rPr>
              <a:t>Buffer</a:t>
            </a:r>
            <a:r>
              <a:rPr lang="en-US" sz="3200" b="0" strike="noStrike" spc="-1">
                <a:solidFill>
                  <a:srgbClr val="C0504D"/>
                </a:solidFill>
                <a:latin typeface="Trebuchet MS"/>
              </a:rPr>
              <a:t> </a:t>
            </a:r>
            <a:r>
              <a:rPr lang="en-US" sz="3200" b="0" strike="noStrike" spc="-1">
                <a:solidFill>
                  <a:srgbClr val="000000"/>
                </a:solidFill>
                <a:latin typeface="Trebuchet MS"/>
              </a:rPr>
              <a:t>object: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Defines a linear collection of bytes (“</a:t>
            </a:r>
            <a:r>
              <a:rPr lang="en-US" sz="2800" b="0" i="1" strike="noStrike" spc="-1">
                <a:solidFill>
                  <a:srgbClr val="000000"/>
                </a:solidFill>
                <a:latin typeface="Trebuchet MS"/>
              </a:rPr>
              <a:t>just a C array”</a:t>
            </a:r>
            <a:r>
              <a:rPr lang="en-US" sz="2800" b="0" strike="noStrike" spc="-1">
                <a:solidFill>
                  <a:srgbClr val="000000"/>
                </a:solidFill>
                <a:latin typeface="Trebuchet MS"/>
              </a:rPr>
              <a: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contents of buffer objects are fully exposed within kernels and can be accessed using pointers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1" i="1" strike="noStrike" spc="-1">
                <a:solidFill>
                  <a:srgbClr val="C0504D"/>
                </a:solidFill>
                <a:latin typeface="Trebuchet MS"/>
              </a:rPr>
              <a:t>Image</a:t>
            </a:r>
            <a:r>
              <a:rPr lang="en-US" sz="3200" b="0" strike="noStrike" spc="-1">
                <a:solidFill>
                  <a:srgbClr val="C0504D"/>
                </a:solidFill>
                <a:latin typeface="Trebuchet MS"/>
              </a:rPr>
              <a:t> </a:t>
            </a:r>
            <a:r>
              <a:rPr lang="en-US" sz="3200" b="0" strike="noStrike" spc="-1">
                <a:solidFill>
                  <a:srgbClr val="000000"/>
                </a:solidFill>
                <a:latin typeface="Trebuchet MS"/>
              </a:rPr>
              <a:t>object: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Defines a two- or three-dimensional region of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Image data can </a:t>
            </a:r>
            <a:r>
              <a:rPr lang="en-US" sz="2800" b="0" strike="noStrike" spc="-1">
                <a:solidFill>
                  <a:srgbClr val="C0504D"/>
                </a:solidFill>
                <a:latin typeface="Trebuchet MS"/>
              </a:rPr>
              <a:t>only </a:t>
            </a:r>
            <a:r>
              <a:rPr lang="en-US" sz="2800" b="0" strike="noStrike" spc="-1">
                <a:solidFill>
                  <a:srgbClr val="000000"/>
                </a:solidFill>
                <a:latin typeface="Trebuchet MS"/>
              </a:rPr>
              <a:t>be accessed with read and write functions, i.e. these are opaque data structures.  The read functions use a sampler.</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152" name="CustomShape 3"/>
          <p:cNvSpPr/>
          <p:nvPr/>
        </p:nvSpPr>
        <p:spPr>
          <a:xfrm>
            <a:off x="3924000" y="6300720"/>
            <a:ext cx="519876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Used when interfacing with a graphics API such as OpenGL.  We won’t use image objects in this tutorial.</a:t>
            </a:r>
            <a:endParaRPr lang="en-US" sz="16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创建和设置 OpenCL 平台</a:t>
            </a:r>
            <a:br/>
            <a:r>
              <a:rPr lang="en-US" sz="4400" b="0" strike="noStrike" spc="-1">
                <a:solidFill>
                  <a:srgbClr val="000000"/>
                </a:solidFill>
                <a:latin typeface="Trebuchet MS"/>
              </a:rPr>
              <a:t>的一些注意事项</a:t>
            </a:r>
            <a:endParaRPr lang="en-US" sz="4400" b="0" strike="noStrike" spc="-1">
              <a:latin typeface="Arial"/>
            </a:endParaRPr>
          </a:p>
        </p:txBody>
      </p:sp>
      <p:sp>
        <p:nvSpPr>
          <p:cNvPr id="442" name="CustomShape 2"/>
          <p:cNvSpPr/>
          <p:nvPr/>
        </p:nvSpPr>
        <p:spPr>
          <a:xfrm>
            <a:off x="179640" y="1600200"/>
            <a:ext cx="885636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本节将包括对下面几种平台和设备上安装 OpenCL 的指南：</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AMD CPU, GPU 和 APU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Intel CPU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NVIDIA GPU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本文是假设你在使用 64-bit 的 Ubuntu 12.04 LTS </a:t>
            </a:r>
            <a:endParaRPr lang="en-US" sz="3200" b="0" strike="noStrike" spc="-1">
              <a:latin typeface="Arial"/>
            </a:endParaRPr>
          </a:p>
          <a:p>
            <a:pPr>
              <a:lnSpc>
                <a:spcPct val="100000"/>
              </a:lnSpc>
              <a:spcBef>
                <a:spcPts val="360"/>
              </a:spcBef>
            </a:pPr>
            <a:endParaRPr lang="en-US" sz="3200" b="0" strike="noStrike" spc="-1">
              <a:latin typeface="Arial"/>
            </a:endParaRPr>
          </a:p>
          <a:p>
            <a:pPr>
              <a:lnSpc>
                <a:spcPct val="100000"/>
              </a:lnSpc>
              <a:spcBef>
                <a:spcPts val="360"/>
              </a:spcBef>
            </a:pPr>
            <a:r>
              <a:rPr lang="en-US" sz="1800" b="0" strike="noStrike" spc="-1">
                <a:solidFill>
                  <a:srgbClr val="000000"/>
                </a:solidFill>
                <a:latin typeface="Trebuchet MS"/>
              </a:rPr>
              <a:t>（翻译者使用的是 64-bit 的 Ubuntu 18.04，会在后续版本中注明旧版/新版以示区分）</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Creating and manipulating buffers</a:t>
            </a:r>
            <a:endParaRPr lang="en-US" sz="4400" b="0" strike="noStrike" spc="-1">
              <a:latin typeface="Arial"/>
            </a:endParaRPr>
          </a:p>
        </p:txBody>
      </p:sp>
      <p:sp>
        <p:nvSpPr>
          <p:cNvPr id="1154"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Buffers are declared on the host as type: </a:t>
            </a:r>
            <a:r>
              <a:rPr lang="en-US" sz="2400" b="0" strike="noStrike" spc="-1">
                <a:solidFill>
                  <a:srgbClr val="4F81BD"/>
                </a:solidFill>
                <a:latin typeface="Courier New Bold"/>
              </a:rPr>
              <a:t>cl_mem</a:t>
            </a:r>
            <a:endParaRPr lang="en-US" sz="2400" b="0" strike="noStrike" spc="-1">
              <a:latin typeface="Arial"/>
            </a:endParaRPr>
          </a:p>
          <a:p>
            <a:pPr>
              <a:lnSpc>
                <a:spcPct val="100000"/>
              </a:lnSpc>
              <a:spcBef>
                <a:spcPts val="479"/>
              </a:spcBef>
            </a:pPr>
            <a:endParaRPr lang="en-US" sz="2400" b="0" strike="noStrike" spc="-1">
              <a:latin typeface="Arial"/>
            </a:endParaRPr>
          </a:p>
          <a:p>
            <a:pPr marL="352440" indent="-342360">
              <a:lnSpc>
                <a:spcPct val="100000"/>
              </a:lnSpc>
              <a:spcBef>
                <a:spcPts val="561"/>
              </a:spcBef>
              <a:buClr>
                <a:srgbClr val="000000"/>
              </a:buClr>
              <a:buFont typeface="Arial"/>
              <a:buChar char="•"/>
            </a:pPr>
            <a:r>
              <a:rPr lang="en-US" sz="2800" b="0" strike="noStrike" spc="-1">
                <a:solidFill>
                  <a:srgbClr val="000000"/>
                </a:solidFill>
                <a:latin typeface="Trebuchet MS"/>
              </a:rPr>
              <a:t>Arrays in host memory hold your original host-side data:</a:t>
            </a:r>
            <a:endParaRPr lang="en-US" sz="2800" b="0" strike="noStrike" spc="-1">
              <a:latin typeface="Arial"/>
            </a:endParaRPr>
          </a:p>
          <a:p>
            <a:pPr marL="619200">
              <a:lnSpc>
                <a:spcPct val="100000"/>
              </a:lnSpc>
              <a:spcBef>
                <a:spcPts val="479"/>
              </a:spcBef>
            </a:pPr>
            <a:r>
              <a:rPr lang="en-US" sz="2400" b="0" strike="noStrike" spc="-1">
                <a:solidFill>
                  <a:srgbClr val="C0504D"/>
                </a:solidFill>
                <a:latin typeface="Courier New Bold"/>
              </a:rPr>
              <a:t>float</a:t>
            </a:r>
            <a:r>
              <a:rPr lang="en-US" sz="2400" b="0" strike="noStrike" spc="-1">
                <a:solidFill>
                  <a:srgbClr val="000000"/>
                </a:solidFill>
                <a:latin typeface="Courier New Bold"/>
              </a:rPr>
              <a:t> h_a[LENGTH], h_b[LENGTH];</a:t>
            </a:r>
            <a:endParaRPr lang="en-US" sz="2400" b="0" strike="noStrike" spc="-1">
              <a:latin typeface="Arial"/>
            </a:endParaRPr>
          </a:p>
          <a:p>
            <a:pPr marL="619200">
              <a:lnSpc>
                <a:spcPct val="100000"/>
              </a:lnSpc>
              <a:spcBef>
                <a:spcPts val="561"/>
              </a:spcBef>
            </a:pPr>
            <a:endParaRPr lang="en-US" sz="2400" b="0" strike="noStrike" spc="-1">
              <a:latin typeface="Arial"/>
            </a:endParaRPr>
          </a:p>
          <a:p>
            <a:pPr marL="357120" indent="-356400">
              <a:lnSpc>
                <a:spcPct val="100000"/>
              </a:lnSpc>
              <a:spcBef>
                <a:spcPts val="561"/>
              </a:spcBef>
              <a:buClr>
                <a:srgbClr val="000000"/>
              </a:buClr>
              <a:buFont typeface="Arial"/>
              <a:buChar char="•"/>
            </a:pPr>
            <a:r>
              <a:rPr lang="en-US" sz="2800" b="0" strike="noStrike" spc="-1">
                <a:solidFill>
                  <a:srgbClr val="000000"/>
                </a:solidFill>
                <a:latin typeface="Trebuchet MS"/>
              </a:rPr>
              <a:t>Create the </a:t>
            </a:r>
            <a:r>
              <a:rPr lang="en-US" sz="2800" b="0" strike="noStrike" spc="-1">
                <a:solidFill>
                  <a:srgbClr val="9BBB59"/>
                </a:solidFill>
                <a:latin typeface="Trebuchet MS"/>
              </a:rPr>
              <a:t>buffer</a:t>
            </a:r>
            <a:r>
              <a:rPr lang="en-US" sz="2800" b="0" strike="noStrike" spc="-1">
                <a:solidFill>
                  <a:srgbClr val="000000"/>
                </a:solidFill>
                <a:latin typeface="Trebuchet MS"/>
              </a:rPr>
              <a:t> (d_a), assign sizeof(float)*count bytes from “h_a” to the buffer and copy it into device memory:</a:t>
            </a:r>
            <a:endParaRPr lang="en-US" sz="2800" b="0" strike="noStrike" spc="-1">
              <a:latin typeface="Arial"/>
            </a:endParaRPr>
          </a:p>
          <a:p>
            <a:pPr marL="619200">
              <a:lnSpc>
                <a:spcPct val="100000"/>
              </a:lnSpc>
              <a:spcBef>
                <a:spcPts val="479"/>
              </a:spcBef>
            </a:pPr>
            <a:r>
              <a:rPr lang="en-US" sz="2400" b="0" strike="noStrike" spc="-1">
                <a:solidFill>
                  <a:srgbClr val="4F81BD"/>
                </a:solidFill>
                <a:latin typeface="Courier New Bold"/>
              </a:rPr>
              <a:t>cl_mem</a:t>
            </a:r>
            <a:r>
              <a:rPr lang="en-US" sz="2400" b="0" strike="noStrike" spc="-1">
                <a:solidFill>
                  <a:srgbClr val="9BBB59"/>
                </a:solidFill>
                <a:latin typeface="Courier New Bold"/>
              </a:rPr>
              <a:t> </a:t>
            </a:r>
            <a:r>
              <a:rPr lang="en-US" sz="2400" b="0" strike="noStrike" spc="-1">
                <a:solidFill>
                  <a:srgbClr val="000000"/>
                </a:solidFill>
                <a:latin typeface="Courier New Bold"/>
              </a:rPr>
              <a:t>d_a = </a:t>
            </a:r>
            <a:r>
              <a:rPr lang="en-US" sz="2400" b="0" strike="noStrike" spc="-1">
                <a:solidFill>
                  <a:srgbClr val="17375E"/>
                </a:solidFill>
                <a:latin typeface="Courier New Bold"/>
              </a:rPr>
              <a:t>clCreateBuffer</a:t>
            </a:r>
            <a:r>
              <a:rPr lang="en-US" sz="2400" b="0" strike="noStrike" spc="-1">
                <a:solidFill>
                  <a:srgbClr val="000000"/>
                </a:solidFill>
                <a:latin typeface="Courier New Bold"/>
              </a:rPr>
              <a:t>(context,</a:t>
            </a:r>
            <a:endParaRPr lang="en-US" sz="2400" b="0" strike="noStrike" spc="-1">
              <a:latin typeface="Arial"/>
            </a:endParaRPr>
          </a:p>
          <a:p>
            <a:pPr marL="457200">
              <a:lnSpc>
                <a:spcPct val="100000"/>
              </a:lnSpc>
              <a:spcBef>
                <a:spcPts val="479"/>
              </a:spcBef>
            </a:pPr>
            <a:r>
              <a:rPr lang="en-US" sz="2400" b="0" strike="noStrike" spc="-1">
                <a:solidFill>
                  <a:srgbClr val="4F81BD"/>
                </a:solidFill>
                <a:latin typeface="Courier New Bold"/>
              </a:rPr>
              <a:t>    CL_MEM_READ_ONLY | CL_MEM_COPY_HOST_PTR</a:t>
            </a:r>
            <a:r>
              <a:rPr lang="en-US" sz="2400" b="0" strike="noStrike" spc="-1">
                <a:solidFill>
                  <a:srgbClr val="000000"/>
                </a:solidFill>
                <a:latin typeface="Courier New Bold"/>
              </a:rPr>
              <a:t>,</a:t>
            </a:r>
            <a:endParaRPr lang="en-US" sz="2400" b="0" strike="noStrike" spc="-1">
              <a:latin typeface="Arial"/>
            </a:endParaRPr>
          </a:p>
          <a:p>
            <a:pPr marL="457200">
              <a:lnSpc>
                <a:spcPct val="100000"/>
              </a:lnSpc>
              <a:spcBef>
                <a:spcPts val="479"/>
              </a:spcBef>
            </a:pPr>
            <a:r>
              <a:rPr lang="en-US" sz="2400" b="0" strike="noStrike" spc="-1">
                <a:solidFill>
                  <a:srgbClr val="17375E"/>
                </a:solidFill>
                <a:latin typeface="Courier New Bold"/>
              </a:rPr>
              <a:t>     sizeof</a:t>
            </a:r>
            <a:r>
              <a:rPr lang="en-US" sz="2400" b="0" strike="noStrike" spc="-1">
                <a:solidFill>
                  <a:srgbClr val="000000"/>
                </a:solidFill>
                <a:latin typeface="Courier New Bold"/>
              </a:rPr>
              <a:t>(</a:t>
            </a:r>
            <a:r>
              <a:rPr lang="en-US" sz="2400" b="0" strike="noStrike" spc="-1">
                <a:solidFill>
                  <a:srgbClr val="C0504D"/>
                </a:solidFill>
                <a:latin typeface="Courier New Bold"/>
              </a:rPr>
              <a:t>float</a:t>
            </a:r>
            <a:r>
              <a:rPr lang="en-US" sz="2400" b="0" strike="noStrike" spc="-1">
                <a:solidFill>
                  <a:srgbClr val="000000"/>
                </a:solidFill>
                <a:latin typeface="Courier New Bold"/>
              </a:rPr>
              <a:t>)*count, h_a, NULL);</a:t>
            </a:r>
            <a:endParaRPr lang="en-US" sz="2400" b="0" strike="noStrike" spc="-1">
              <a:latin typeface="Arial"/>
            </a:endParaRPr>
          </a:p>
          <a:p>
            <a:pPr marL="457200">
              <a:lnSpc>
                <a:spcPct val="100000"/>
              </a:lnSpc>
              <a:spcBef>
                <a:spcPts val="320"/>
              </a:spcBef>
            </a:pPr>
            <a:endParaRPr lang="en-US" sz="24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Conventions for naming buffers</a:t>
            </a:r>
            <a:endParaRPr lang="en-US" sz="4400" b="0" strike="noStrike" spc="-1">
              <a:latin typeface="Arial"/>
            </a:endParaRPr>
          </a:p>
        </p:txBody>
      </p:sp>
      <p:sp>
        <p:nvSpPr>
          <p:cNvPr id="115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can get confusing about whether a host variable is just a regular C array or an OpenCL buffer</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useful convention is to prefix the names of your regular </a:t>
            </a:r>
            <a:r>
              <a:rPr lang="en-US" sz="3200" b="1" strike="noStrike" spc="-1">
                <a:solidFill>
                  <a:srgbClr val="F79646"/>
                </a:solidFill>
                <a:latin typeface="Trebuchet MS"/>
              </a:rPr>
              <a:t>h</a:t>
            </a:r>
            <a:r>
              <a:rPr lang="en-US" sz="3200" b="0" strike="noStrike" spc="-1">
                <a:solidFill>
                  <a:srgbClr val="000000"/>
                </a:solidFill>
                <a:latin typeface="Trebuchet MS"/>
              </a:rPr>
              <a:t>ost C arrays with “</a:t>
            </a:r>
            <a:r>
              <a:rPr lang="en-US" sz="3200" b="1" strike="noStrike" spc="-1">
                <a:solidFill>
                  <a:srgbClr val="F79646"/>
                </a:solidFill>
                <a:latin typeface="Trebuchet MS"/>
              </a:rPr>
              <a:t>h_</a:t>
            </a:r>
            <a:r>
              <a:rPr lang="en-US" sz="3200" b="0" strike="noStrike" spc="-1">
                <a:solidFill>
                  <a:srgbClr val="000000"/>
                </a:solidFill>
                <a:latin typeface="Trebuchet MS"/>
              </a:rPr>
              <a:t>” and your OpenCL buffers which will live on the </a:t>
            </a:r>
            <a:r>
              <a:rPr lang="en-US" sz="3200" b="1" strike="noStrike" spc="-1">
                <a:solidFill>
                  <a:srgbClr val="F79646"/>
                </a:solidFill>
                <a:latin typeface="Trebuchet MS"/>
              </a:rPr>
              <a:t>d</a:t>
            </a:r>
            <a:r>
              <a:rPr lang="en-US" sz="3200" b="0" strike="noStrike" spc="-1">
                <a:solidFill>
                  <a:srgbClr val="000000"/>
                </a:solidFill>
                <a:latin typeface="Trebuchet MS"/>
              </a:rPr>
              <a:t>evice with “</a:t>
            </a:r>
            <a:r>
              <a:rPr lang="en-US" sz="3200" b="1" strike="noStrike" spc="-1">
                <a:solidFill>
                  <a:srgbClr val="F79646"/>
                </a:solidFill>
                <a:latin typeface="Trebuchet MS"/>
              </a:rPr>
              <a:t>d_</a:t>
            </a:r>
            <a:r>
              <a:rPr lang="en-US" sz="3200" b="0" strike="noStrike" spc="-1">
                <a:solidFill>
                  <a:srgbClr val="000000"/>
                </a:solidFill>
                <a:latin typeface="Trebuchet MS"/>
              </a:rPr>
              <a:t>”</a:t>
            </a:r>
            <a:endParaRPr lang="en-US" sz="3200" b="0" strike="noStrike" spc="-1">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Creating and manipulating buffers</a:t>
            </a:r>
            <a:endParaRPr lang="en-US" sz="4400" b="0" strike="noStrike" spc="-1">
              <a:latin typeface="Arial"/>
            </a:endParaRPr>
          </a:p>
        </p:txBody>
      </p:sp>
      <p:sp>
        <p:nvSpPr>
          <p:cNvPr id="1158"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561"/>
              </a:spcBef>
            </a:pPr>
            <a:endParaRPr lang="en-US" sz="1800" b="0" strike="noStrike" spc="-1">
              <a:latin typeface="Arial"/>
            </a:endParaRPr>
          </a:p>
          <a:p>
            <a:pPr marL="357120" indent="-356400">
              <a:lnSpc>
                <a:spcPct val="100000"/>
              </a:lnSpc>
              <a:spcBef>
                <a:spcPts val="561"/>
              </a:spcBef>
              <a:buClr>
                <a:srgbClr val="000000"/>
              </a:buClr>
              <a:buFont typeface="Arial"/>
              <a:buChar char="•"/>
            </a:pPr>
            <a:r>
              <a:rPr lang="en-US" sz="2800" b="0" strike="noStrike" spc="-1">
                <a:solidFill>
                  <a:srgbClr val="000000"/>
                </a:solidFill>
                <a:latin typeface="Trebuchet MS"/>
              </a:rPr>
              <a:t>Other common </a:t>
            </a:r>
            <a:r>
              <a:rPr lang="en-US" sz="2800" b="0" strike="noStrike" spc="-1">
                <a:solidFill>
                  <a:srgbClr val="C0504D"/>
                </a:solidFill>
                <a:latin typeface="Trebuchet MS"/>
              </a:rPr>
              <a:t>memory flags </a:t>
            </a:r>
            <a:r>
              <a:rPr lang="en-US" sz="2800" b="0" strike="noStrike" spc="-1">
                <a:solidFill>
                  <a:srgbClr val="000000"/>
                </a:solidFill>
                <a:latin typeface="Trebuchet MS"/>
              </a:rPr>
              <a:t>include:</a:t>
            </a:r>
            <a:endParaRPr lang="en-US" sz="2800" b="0" strike="noStrike" spc="-1">
              <a:latin typeface="Arial"/>
            </a:endParaRPr>
          </a:p>
          <a:p>
            <a:pPr marL="619200">
              <a:lnSpc>
                <a:spcPct val="100000"/>
              </a:lnSpc>
              <a:spcBef>
                <a:spcPts val="479"/>
              </a:spcBef>
            </a:pPr>
            <a:r>
              <a:rPr lang="en-US" sz="2400" b="0" strike="noStrike" spc="-1">
                <a:solidFill>
                  <a:srgbClr val="4F81BD"/>
                </a:solidFill>
                <a:latin typeface="Courier New Bold"/>
              </a:rPr>
              <a:t>CL_MEM_WRITE_ONLY, CL_MEM_READ_WRITE</a:t>
            </a:r>
            <a:endParaRPr lang="en-US" sz="2400" b="0" strike="noStrike" spc="-1">
              <a:latin typeface="Arial"/>
            </a:endParaRPr>
          </a:p>
          <a:p>
            <a:pPr marL="619200">
              <a:lnSpc>
                <a:spcPct val="100000"/>
              </a:lnSpc>
              <a:spcBef>
                <a:spcPts val="320"/>
              </a:spcBef>
            </a:pPr>
            <a:endParaRPr lang="en-US" sz="2400" b="0" strike="noStrike" spc="-1">
              <a:latin typeface="Arial"/>
            </a:endParaRPr>
          </a:p>
          <a:p>
            <a:pPr marL="357120" lvl="1" indent="-356400">
              <a:lnSpc>
                <a:spcPct val="100000"/>
              </a:lnSpc>
              <a:spcBef>
                <a:spcPts val="561"/>
              </a:spcBef>
              <a:buClr>
                <a:srgbClr val="000000"/>
              </a:buClr>
              <a:buFont typeface="Arial"/>
              <a:buChar char="•"/>
            </a:pPr>
            <a:r>
              <a:rPr lang="en-US" sz="2800" b="0" strike="noStrike" spc="-1">
                <a:solidFill>
                  <a:srgbClr val="000000"/>
                </a:solidFill>
                <a:latin typeface="Trebuchet MS"/>
              </a:rPr>
              <a:t>These are from the point of view of the </a:t>
            </a:r>
            <a:r>
              <a:rPr lang="en-US" sz="2800" b="1" u="sng" strike="noStrike" spc="-1">
                <a:solidFill>
                  <a:srgbClr val="000000"/>
                </a:solidFill>
                <a:uFillTx/>
                <a:latin typeface="Trebuchet MS"/>
              </a:rPr>
              <a:t>device</a:t>
            </a:r>
            <a:endParaRPr lang="en-US" sz="2800" b="0" strike="noStrike" spc="-1">
              <a:latin typeface="Arial"/>
            </a:endParaRPr>
          </a:p>
          <a:p>
            <a:pPr>
              <a:lnSpc>
                <a:spcPct val="100000"/>
              </a:lnSpc>
              <a:spcBef>
                <a:spcPts val="561"/>
              </a:spcBef>
            </a:pPr>
            <a:endParaRPr lang="en-US" sz="2800" b="0" strike="noStrike" spc="-1">
              <a:latin typeface="Arial"/>
            </a:endParaRPr>
          </a:p>
          <a:p>
            <a:pPr marL="357120" indent="-356400">
              <a:lnSpc>
                <a:spcPct val="100000"/>
              </a:lnSpc>
              <a:spcBef>
                <a:spcPts val="561"/>
              </a:spcBef>
              <a:buClr>
                <a:srgbClr val="000000"/>
              </a:buClr>
              <a:buFont typeface="Arial"/>
              <a:buChar char="•"/>
            </a:pPr>
            <a:r>
              <a:rPr lang="en-US" sz="2800" b="0" strike="noStrike" spc="-1">
                <a:solidFill>
                  <a:srgbClr val="000000"/>
                </a:solidFill>
                <a:latin typeface="Trebuchet MS"/>
              </a:rPr>
              <a:t>Submit command to copy the buffer back to host memory at “h_c”:</a:t>
            </a:r>
            <a:endParaRPr lang="en-US" sz="2800" b="0" strike="noStrike" spc="-1">
              <a:latin typeface="Arial"/>
            </a:endParaRPr>
          </a:p>
          <a:p>
            <a:pPr marL="757080" lvl="1" indent="-356400">
              <a:lnSpc>
                <a:spcPct val="100000"/>
              </a:lnSpc>
              <a:spcBef>
                <a:spcPts val="479"/>
              </a:spcBef>
              <a:buClr>
                <a:srgbClr val="4F81BD"/>
              </a:buClr>
              <a:buFont typeface="Arial"/>
              <a:buChar char="–"/>
            </a:pPr>
            <a:r>
              <a:rPr lang="en-US" sz="2400" b="0" strike="noStrike" spc="-1">
                <a:solidFill>
                  <a:srgbClr val="4F81BD"/>
                </a:solidFill>
                <a:latin typeface="Trebuchet MS"/>
              </a:rPr>
              <a:t>CL_TRUE</a:t>
            </a:r>
            <a:r>
              <a:rPr lang="en-US" sz="2400" b="0" strike="noStrike" spc="-1">
                <a:solidFill>
                  <a:srgbClr val="000000"/>
                </a:solidFill>
                <a:latin typeface="Trebuchet MS"/>
              </a:rPr>
              <a:t> = blocking, </a:t>
            </a:r>
            <a:r>
              <a:rPr lang="en-US" sz="2400" b="0" strike="noStrike" spc="-1">
                <a:solidFill>
                  <a:srgbClr val="4F81BD"/>
                </a:solidFill>
                <a:latin typeface="Trebuchet MS"/>
              </a:rPr>
              <a:t>CL_FALSE</a:t>
            </a:r>
            <a:r>
              <a:rPr lang="en-US" sz="2400" b="0" strike="noStrike" spc="-1">
                <a:solidFill>
                  <a:srgbClr val="000000"/>
                </a:solidFill>
                <a:latin typeface="Trebuchet MS"/>
              </a:rPr>
              <a:t> = non-blocking</a:t>
            </a:r>
            <a:endParaRPr lang="en-US" sz="2400" b="0" strike="noStrike" spc="-1">
              <a:latin typeface="Arial"/>
            </a:endParaRPr>
          </a:p>
          <a:p>
            <a:pPr>
              <a:lnSpc>
                <a:spcPct val="100000"/>
              </a:lnSpc>
            </a:pPr>
            <a:endParaRPr lang="en-US" sz="2400" b="0" strike="noStrike" spc="-1">
              <a:latin typeface="Arial"/>
            </a:endParaRPr>
          </a:p>
          <a:p>
            <a:pPr marL="619200">
              <a:lnSpc>
                <a:spcPct val="100000"/>
              </a:lnSpc>
              <a:spcBef>
                <a:spcPts val="479"/>
              </a:spcBef>
            </a:pPr>
            <a:r>
              <a:rPr lang="en-US" sz="2400" b="0" strike="noStrike" spc="-1">
                <a:solidFill>
                  <a:srgbClr val="17375E"/>
                </a:solidFill>
                <a:latin typeface="Courier New Bold"/>
              </a:rPr>
              <a:t>clEnqueueReadBuffer</a:t>
            </a:r>
            <a:r>
              <a:rPr lang="en-US" sz="2400" b="0" strike="noStrike" spc="-1">
                <a:solidFill>
                  <a:srgbClr val="000000"/>
                </a:solidFill>
                <a:latin typeface="Courier New Bold"/>
              </a:rPr>
              <a:t>(queue, d_c, </a:t>
            </a:r>
            <a:r>
              <a:rPr lang="en-US" sz="2400" b="0" strike="noStrike" spc="-1">
                <a:solidFill>
                  <a:srgbClr val="4F81BD"/>
                </a:solidFill>
                <a:latin typeface="Courier New Bold"/>
              </a:rPr>
              <a:t>CL_TRUE</a:t>
            </a:r>
            <a:r>
              <a:rPr lang="en-US" sz="2400" b="0" strike="noStrike" spc="-1">
                <a:solidFill>
                  <a:srgbClr val="000000"/>
                </a:solidFill>
                <a:latin typeface="Courier New Bold"/>
              </a:rPr>
              <a:t>,</a:t>
            </a:r>
            <a:endParaRPr lang="en-US" sz="2400" b="0" strike="noStrike" spc="-1">
              <a:latin typeface="Arial"/>
            </a:endParaRPr>
          </a:p>
          <a:p>
            <a:pPr marL="619200">
              <a:lnSpc>
                <a:spcPct val="100000"/>
              </a:lnSpc>
              <a:spcBef>
                <a:spcPts val="479"/>
              </a:spcBef>
            </a:pPr>
            <a:r>
              <a:rPr lang="en-US" sz="2400" b="0" strike="noStrike" spc="-1">
                <a:solidFill>
                  <a:srgbClr val="17375E"/>
                </a:solidFill>
                <a:latin typeface="Courier New Bold"/>
              </a:rPr>
              <a:t>		sizeof</a:t>
            </a:r>
            <a:r>
              <a:rPr lang="en-US" sz="2400" b="0" strike="noStrike" spc="-1">
                <a:solidFill>
                  <a:srgbClr val="000000"/>
                </a:solidFill>
                <a:latin typeface="Courier New Bold"/>
              </a:rPr>
              <a:t>(</a:t>
            </a:r>
            <a:r>
              <a:rPr lang="en-US" sz="2400" b="0" strike="noStrike" spc="-1">
                <a:solidFill>
                  <a:srgbClr val="C0504D"/>
                </a:solidFill>
                <a:latin typeface="Courier New Bold"/>
              </a:rPr>
              <a:t>float</a:t>
            </a:r>
            <a:r>
              <a:rPr lang="en-US" sz="2400" b="0" strike="noStrike" spc="-1">
                <a:solidFill>
                  <a:srgbClr val="000000"/>
                </a:solidFill>
                <a:latin typeface="Courier New Bold"/>
              </a:rPr>
              <a:t>)*count, h_c, </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Courier New Bold"/>
              </a:rPr>
              <a:t>		NULL, NULL, NULL);</a:t>
            </a:r>
            <a:endParaRPr lang="en-US" sz="2400" b="0" strike="noStrike" spc="-1">
              <a:latin typeface="Arial"/>
            </a:endParaRPr>
          </a:p>
          <a:p>
            <a:pPr marL="57240">
              <a:lnSpc>
                <a:spcPct val="100000"/>
              </a:lnSpc>
              <a:spcBef>
                <a:spcPts val="400"/>
              </a:spcBef>
            </a:pPr>
            <a:endParaRPr lang="en-US" sz="2400" b="0" strike="noStrike" spc="-1">
              <a:latin typeface="Arial"/>
            </a:endParaRPr>
          </a:p>
          <a:p>
            <a:pPr marL="457200">
              <a:lnSpc>
                <a:spcPct val="100000"/>
              </a:lnSpc>
              <a:spcBef>
                <a:spcPts val="320"/>
              </a:spcBef>
            </a:pPr>
            <a:endParaRPr lang="en-US" sz="2400" b="0" strike="noStrike" spc="-1">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4. Define the kernel</a:t>
            </a:r>
            <a:endParaRPr lang="en-US" sz="4400" b="0" strike="noStrike" spc="-1">
              <a:latin typeface="Arial"/>
            </a:endParaRPr>
          </a:p>
        </p:txBody>
      </p:sp>
      <p:sp>
        <p:nvSpPr>
          <p:cNvPr id="1160"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Create </a:t>
            </a:r>
            <a:r>
              <a:rPr lang="en-US" sz="2800" b="0" strike="noStrike" spc="-1">
                <a:solidFill>
                  <a:srgbClr val="C0504D"/>
                </a:solidFill>
                <a:latin typeface="Trebuchet MS"/>
              </a:rPr>
              <a:t>kernel object </a:t>
            </a:r>
            <a:r>
              <a:rPr lang="en-US" sz="2800" b="0" strike="noStrike" spc="-1">
                <a:solidFill>
                  <a:srgbClr val="000000"/>
                </a:solidFill>
                <a:latin typeface="Trebuchet MS"/>
              </a:rPr>
              <a:t>from the </a:t>
            </a:r>
            <a:r>
              <a:rPr lang="en-US" sz="2800" b="0" strike="noStrike" spc="-1">
                <a:solidFill>
                  <a:srgbClr val="4F81BD"/>
                </a:solidFill>
                <a:latin typeface="Trebuchet MS"/>
              </a:rPr>
              <a:t>kernel function </a:t>
            </a:r>
            <a:r>
              <a:rPr lang="en-US" sz="2800" b="0" strike="noStrike" spc="-1">
                <a:solidFill>
                  <a:srgbClr val="000000"/>
                </a:solidFill>
                <a:latin typeface="Trebuchet MS"/>
              </a:rPr>
              <a:t>“vadd”:</a:t>
            </a:r>
            <a:endParaRPr lang="en-US" sz="2800" b="0" strike="noStrike" spc="-1">
              <a:latin typeface="Arial"/>
            </a:endParaRPr>
          </a:p>
          <a:p>
            <a:pPr>
              <a:lnSpc>
                <a:spcPct val="100000"/>
              </a:lnSpc>
              <a:spcBef>
                <a:spcPts val="561"/>
              </a:spcBef>
            </a:pPr>
            <a:endParaRPr lang="en-US" sz="2800" b="0" strike="noStrike" spc="-1">
              <a:latin typeface="Arial"/>
            </a:endParaRPr>
          </a:p>
          <a:p>
            <a:pPr marL="96840" algn="ctr">
              <a:lnSpc>
                <a:spcPct val="100000"/>
              </a:lnSpc>
              <a:spcBef>
                <a:spcPts val="439"/>
              </a:spcBef>
            </a:pPr>
            <a:r>
              <a:rPr lang="en-US" sz="2200" b="0" strike="noStrike" spc="-1">
                <a:solidFill>
                  <a:srgbClr val="000000"/>
                </a:solidFill>
                <a:latin typeface="Courier New Bold"/>
              </a:rPr>
              <a:t>kernel = </a:t>
            </a:r>
            <a:r>
              <a:rPr lang="en-US" sz="2200" b="0" strike="noStrike" spc="-1">
                <a:solidFill>
                  <a:srgbClr val="17375E"/>
                </a:solidFill>
                <a:latin typeface="Courier New Bold"/>
              </a:rPr>
              <a:t>clCreateKernel</a:t>
            </a:r>
            <a:r>
              <a:rPr lang="en-US" sz="2200" b="0" strike="noStrike" spc="-1">
                <a:solidFill>
                  <a:srgbClr val="000000"/>
                </a:solidFill>
                <a:latin typeface="Courier New Bold"/>
              </a:rPr>
              <a:t>(program, “vadd”, &amp;err);</a:t>
            </a:r>
            <a:endParaRPr lang="en-US" sz="2200" b="0" strike="noStrike" spc="-1">
              <a:latin typeface="Arial"/>
            </a:endParaRPr>
          </a:p>
          <a:p>
            <a:pPr marL="457200">
              <a:lnSpc>
                <a:spcPct val="100000"/>
              </a:lnSpc>
              <a:spcBef>
                <a:spcPts val="561"/>
              </a:spcBef>
            </a:pPr>
            <a:endParaRPr lang="en-US" sz="2200" b="0" strike="noStrike" spc="-1">
              <a:latin typeface="Arial"/>
            </a:endParaRPr>
          </a:p>
          <a:p>
            <a:pPr marL="357120" indent="-356400">
              <a:lnSpc>
                <a:spcPct val="100000"/>
              </a:lnSpc>
              <a:spcBef>
                <a:spcPts val="561"/>
              </a:spcBef>
              <a:buClr>
                <a:srgbClr val="000000"/>
              </a:buClr>
              <a:buFont typeface="Arial"/>
              <a:buChar char="•"/>
            </a:pPr>
            <a:r>
              <a:rPr lang="en-US" sz="2800" b="0" strike="noStrike" spc="-1">
                <a:solidFill>
                  <a:srgbClr val="000000"/>
                </a:solidFill>
                <a:latin typeface="Trebuchet MS"/>
              </a:rPr>
              <a:t>Attach arguments of the kernel function “vadd” to memory objects:</a:t>
            </a:r>
            <a:endParaRPr lang="en-US" sz="2800" b="0" strike="noStrike" spc="-1">
              <a:latin typeface="Arial"/>
            </a:endParaRPr>
          </a:p>
          <a:p>
            <a:pPr>
              <a:lnSpc>
                <a:spcPct val="100000"/>
              </a:lnSpc>
              <a:spcBef>
                <a:spcPts val="561"/>
              </a:spcBef>
            </a:pPr>
            <a:endParaRPr lang="en-US" sz="2800" b="0" strike="noStrike" spc="-1">
              <a:latin typeface="Arial"/>
            </a:endParaRPr>
          </a:p>
          <a:p>
            <a:pPr marL="9684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clSetKernelArg</a:t>
            </a:r>
            <a:r>
              <a:rPr lang="en-US" sz="2000" b="0" strike="noStrike" spc="-1">
                <a:solidFill>
                  <a:srgbClr val="000000"/>
                </a:solidFill>
                <a:latin typeface="Courier New Bold"/>
              </a:rPr>
              <a:t>(kernel, 0, </a:t>
            </a:r>
            <a:r>
              <a:rPr lang="en-US" sz="2000" b="0" strike="noStrike" spc="-1">
                <a:solidFill>
                  <a:srgbClr val="17375E"/>
                </a:solidFill>
                <a:latin typeface="Courier New Bold"/>
              </a:rPr>
              <a:t>sizeof</a:t>
            </a:r>
            <a:r>
              <a:rPr lang="en-US" sz="2000" b="0" strike="noStrike" spc="-1">
                <a:solidFill>
                  <a:srgbClr val="000000"/>
                </a:solidFill>
                <a:latin typeface="Courier New Bold"/>
              </a:rPr>
              <a:t>(</a:t>
            </a:r>
            <a:r>
              <a:rPr lang="en-US" sz="2000" b="0" strike="noStrike" spc="-1">
                <a:solidFill>
                  <a:srgbClr val="4F81BD"/>
                </a:solidFill>
                <a:latin typeface="Courier New Bold"/>
              </a:rPr>
              <a:t>cl_mem</a:t>
            </a:r>
            <a:r>
              <a:rPr lang="en-US" sz="2000" b="0" strike="noStrike" spc="-1">
                <a:solidFill>
                  <a:srgbClr val="000000"/>
                </a:solidFill>
                <a:latin typeface="Courier New Bold"/>
              </a:rPr>
              <a:t>), &amp;d_a);</a:t>
            </a:r>
            <a:endParaRPr lang="en-US" sz="2000" b="0" strike="noStrike" spc="-1">
              <a:latin typeface="Arial"/>
            </a:endParaRPr>
          </a:p>
          <a:p>
            <a:pPr marL="9684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clSetKernelArg</a:t>
            </a:r>
            <a:r>
              <a:rPr lang="en-US" sz="2000" b="0" strike="noStrike" spc="-1">
                <a:solidFill>
                  <a:srgbClr val="000000"/>
                </a:solidFill>
                <a:latin typeface="Courier New Bold"/>
              </a:rPr>
              <a:t>(kernel, 1, </a:t>
            </a:r>
            <a:r>
              <a:rPr lang="en-US" sz="2000" b="0" strike="noStrike" spc="-1">
                <a:solidFill>
                  <a:srgbClr val="17375E"/>
                </a:solidFill>
                <a:latin typeface="Courier New Bold"/>
              </a:rPr>
              <a:t>sizeof</a:t>
            </a:r>
            <a:r>
              <a:rPr lang="en-US" sz="2000" b="0" strike="noStrike" spc="-1">
                <a:solidFill>
                  <a:srgbClr val="000000"/>
                </a:solidFill>
                <a:latin typeface="Courier New Bold"/>
              </a:rPr>
              <a:t>(</a:t>
            </a:r>
            <a:r>
              <a:rPr lang="en-US" sz="2000" b="0" strike="noStrike" spc="-1">
                <a:solidFill>
                  <a:srgbClr val="4F81BD"/>
                </a:solidFill>
                <a:latin typeface="Courier New Bold"/>
              </a:rPr>
              <a:t>cl_mem</a:t>
            </a:r>
            <a:r>
              <a:rPr lang="en-US" sz="2000" b="0" strike="noStrike" spc="-1">
                <a:solidFill>
                  <a:srgbClr val="000000"/>
                </a:solidFill>
                <a:latin typeface="Courier New Bold"/>
              </a:rPr>
              <a:t>), &amp;d_b);</a:t>
            </a:r>
            <a:endParaRPr lang="en-US" sz="2000" b="0" strike="noStrike" spc="-1">
              <a:latin typeface="Arial"/>
            </a:endParaRPr>
          </a:p>
          <a:p>
            <a:pPr marL="9684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clSetKernelArg</a:t>
            </a:r>
            <a:r>
              <a:rPr lang="en-US" sz="2000" b="0" strike="noStrike" spc="-1">
                <a:solidFill>
                  <a:srgbClr val="000000"/>
                </a:solidFill>
                <a:latin typeface="Courier New Bold"/>
              </a:rPr>
              <a:t>(kernel, 2, </a:t>
            </a:r>
            <a:r>
              <a:rPr lang="en-US" sz="2000" b="0" strike="noStrike" spc="-1">
                <a:solidFill>
                  <a:srgbClr val="17375E"/>
                </a:solidFill>
                <a:latin typeface="Courier New Bold"/>
              </a:rPr>
              <a:t>sizeof</a:t>
            </a:r>
            <a:r>
              <a:rPr lang="en-US" sz="2000" b="0" strike="noStrike" spc="-1">
                <a:solidFill>
                  <a:srgbClr val="000000"/>
                </a:solidFill>
                <a:latin typeface="Courier New Bold"/>
              </a:rPr>
              <a:t>(</a:t>
            </a:r>
            <a:r>
              <a:rPr lang="en-US" sz="2000" b="0" strike="noStrike" spc="-1">
                <a:solidFill>
                  <a:srgbClr val="4F81BD"/>
                </a:solidFill>
                <a:latin typeface="Courier New Bold"/>
              </a:rPr>
              <a:t>cl_mem</a:t>
            </a:r>
            <a:r>
              <a:rPr lang="en-US" sz="2000" b="0" strike="noStrike" spc="-1">
                <a:solidFill>
                  <a:srgbClr val="000000"/>
                </a:solidFill>
                <a:latin typeface="Courier New Bold"/>
              </a:rPr>
              <a:t>), &amp;d_c);</a:t>
            </a:r>
            <a:endParaRPr lang="en-US" sz="2000" b="0" strike="noStrike" spc="-1">
              <a:latin typeface="Arial"/>
            </a:endParaRPr>
          </a:p>
          <a:p>
            <a:pPr marL="9684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clSetKernelArg</a:t>
            </a:r>
            <a:r>
              <a:rPr lang="en-US" sz="2000" b="0" strike="noStrike" spc="-1">
                <a:solidFill>
                  <a:srgbClr val="000000"/>
                </a:solidFill>
                <a:latin typeface="Courier New Bold"/>
              </a:rPr>
              <a:t>(kernel, 3, </a:t>
            </a:r>
            <a:r>
              <a:rPr lang="en-US" sz="2000" b="0" strike="noStrike" spc="-1">
                <a:solidFill>
                  <a:srgbClr val="17375E"/>
                </a:solidFill>
                <a:latin typeface="Courier New Bold"/>
              </a:rPr>
              <a:t>sizeof</a:t>
            </a:r>
            <a:r>
              <a:rPr lang="en-US" sz="2000" b="0" strike="noStrike" spc="-1">
                <a:solidFill>
                  <a:srgbClr val="000000"/>
                </a:solidFill>
                <a:latin typeface="Courier New Bold"/>
              </a:rPr>
              <a:t>(</a:t>
            </a:r>
            <a:r>
              <a:rPr lang="en-US" sz="2000" b="0" strike="noStrike" spc="-1">
                <a:solidFill>
                  <a:srgbClr val="C0504D"/>
                </a:solidFill>
                <a:latin typeface="Courier New Bold"/>
              </a:rPr>
              <a:t>unsigned int</a:t>
            </a:r>
            <a:r>
              <a:rPr lang="en-US" sz="2000" b="0" strike="noStrike" spc="-1">
                <a:solidFill>
                  <a:srgbClr val="000000"/>
                </a:solidFill>
                <a:latin typeface="Courier New Bold"/>
              </a:rPr>
              <a:t>), 				&amp;count);</a:t>
            </a:r>
            <a:endParaRPr lang="en-US" sz="2000" b="0" strike="noStrike" spc="-1">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5. Enqueue commands</a:t>
            </a:r>
            <a:endParaRPr lang="en-US" sz="4400" b="0" strike="noStrike" spc="-1">
              <a:latin typeface="Arial"/>
            </a:endParaRPr>
          </a:p>
        </p:txBody>
      </p:sp>
      <p:sp>
        <p:nvSpPr>
          <p:cNvPr id="1162" name="CustomShape 2"/>
          <p:cNvSpPr/>
          <p:nvPr/>
        </p:nvSpPr>
        <p:spPr>
          <a:xfrm>
            <a:off x="179640" y="1268640"/>
            <a:ext cx="8784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Write </a:t>
            </a:r>
            <a:r>
              <a:rPr lang="en-US" sz="2400" b="0" strike="noStrike" spc="-1">
                <a:solidFill>
                  <a:srgbClr val="C0504D"/>
                </a:solidFill>
                <a:latin typeface="Trebuchet MS"/>
              </a:rPr>
              <a:t>Buffers </a:t>
            </a:r>
            <a:r>
              <a:rPr lang="en-US" sz="2400" b="0" strike="noStrike" spc="-1">
                <a:solidFill>
                  <a:srgbClr val="000000"/>
                </a:solidFill>
                <a:latin typeface="Trebuchet MS"/>
              </a:rPr>
              <a:t>from host into </a:t>
            </a:r>
            <a:r>
              <a:rPr lang="en-US" sz="2400" b="0" strike="noStrike" spc="-1">
                <a:solidFill>
                  <a:srgbClr val="C0504D"/>
                </a:solidFill>
                <a:latin typeface="Trebuchet MS"/>
              </a:rPr>
              <a:t>global </a:t>
            </a:r>
            <a:r>
              <a:rPr lang="en-US" sz="2400" b="0" strike="noStrike" spc="-1">
                <a:solidFill>
                  <a:srgbClr val="000000"/>
                </a:solidFill>
                <a:latin typeface="Trebuchet MS"/>
              </a:rPr>
              <a:t>memory (as </a:t>
            </a:r>
            <a:r>
              <a:rPr lang="en-US" sz="2400" b="0" strike="noStrike" spc="-1">
                <a:solidFill>
                  <a:srgbClr val="4F81BD"/>
                </a:solidFill>
                <a:latin typeface="Trebuchet MS"/>
              </a:rPr>
              <a:t>non-blocking</a:t>
            </a:r>
            <a:r>
              <a:rPr lang="en-US" sz="2400" b="0" strike="noStrike" spc="-1">
                <a:solidFill>
                  <a:srgbClr val="000000"/>
                </a:solidFill>
                <a:latin typeface="Trebuchet MS"/>
              </a:rPr>
              <a:t> operations):</a:t>
            </a:r>
            <a:endParaRPr lang="en-US" sz="2400" b="0" strike="noStrike" spc="-1">
              <a:latin typeface="Arial"/>
            </a:endParaRPr>
          </a:p>
          <a:p>
            <a:pPr marL="457200">
              <a:lnSpc>
                <a:spcPct val="100000"/>
              </a:lnSpc>
              <a:spcBef>
                <a:spcPts val="400"/>
              </a:spcBef>
            </a:pP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clEnqueueWriteBuffer</a:t>
            </a:r>
            <a:r>
              <a:rPr lang="en-US" sz="2000" b="0" strike="noStrike" spc="-1">
                <a:solidFill>
                  <a:srgbClr val="000000"/>
                </a:solidFill>
                <a:latin typeface="Courier New Bold"/>
              </a:rPr>
              <a:t>(commands, d_a, CL_FALSE,</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0,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h_a, 0, NULL, NULL);</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clEnqueueWriteBuffer</a:t>
            </a:r>
            <a:r>
              <a:rPr lang="en-US" sz="2000" b="0" strike="noStrike" spc="-1">
                <a:solidFill>
                  <a:srgbClr val="000000"/>
                </a:solidFill>
                <a:latin typeface="Courier New Bold"/>
              </a:rPr>
              <a:t>(commands, d_b, CL_FALSE,</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0,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h_b, 0, NULL, NULL</a:t>
            </a:r>
            <a:r>
              <a:rPr lang="en-US" sz="2000" b="0" strike="noStrike" spc="-1">
                <a:solidFill>
                  <a:srgbClr val="FFFFFF"/>
                </a:solidFill>
                <a:latin typeface="Letter Gothic Std"/>
              </a:rPr>
              <a:t>);</a:t>
            </a:r>
            <a:endParaRPr lang="en-US" sz="2000" b="0" strike="noStrike" spc="-1">
              <a:latin typeface="Arial"/>
            </a:endParaRPr>
          </a:p>
          <a:p>
            <a:pPr marL="457200">
              <a:lnSpc>
                <a:spcPct val="100000"/>
              </a:lnSpc>
              <a:spcBef>
                <a:spcPts val="479"/>
              </a:spcBef>
            </a:pPr>
            <a:endParaRPr lang="en-US" sz="2000" b="0" strike="noStrike" spc="-1">
              <a:latin typeface="Arial"/>
            </a:endParaRPr>
          </a:p>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Enqueue the kernel for execution (note: in-order so OK):</a:t>
            </a:r>
            <a:endParaRPr lang="en-US" sz="2400" b="0" strike="noStrike" spc="-1">
              <a:latin typeface="Arial"/>
            </a:endParaRPr>
          </a:p>
          <a:p>
            <a:pPr marL="457200">
              <a:lnSpc>
                <a:spcPct val="100000"/>
              </a:lnSpc>
              <a:spcBef>
                <a:spcPts val="400"/>
              </a:spcBef>
            </a:pP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clEnqueueNDRangeKernel</a:t>
            </a:r>
            <a:r>
              <a:rPr lang="en-US" sz="2000" b="0" strike="noStrike" spc="-1">
                <a:solidFill>
                  <a:srgbClr val="000000"/>
                </a:solidFill>
                <a:latin typeface="Courier New Bold"/>
              </a:rPr>
              <a:t>(commands, kernel, 1,</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NULL, &amp;global, &amp;local, 0, NULL, NULL);</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5. Enqueue commands</a:t>
            </a:r>
            <a:endParaRPr lang="en-US" sz="4400" b="0" strike="noStrike" spc="-1">
              <a:latin typeface="Arial"/>
            </a:endParaRPr>
          </a:p>
        </p:txBody>
      </p:sp>
      <p:sp>
        <p:nvSpPr>
          <p:cNvPr id="1164" name="CustomShape 2"/>
          <p:cNvSpPr/>
          <p:nvPr/>
        </p:nvSpPr>
        <p:spPr>
          <a:xfrm>
            <a:off x="179640" y="1484640"/>
            <a:ext cx="8784360" cy="51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en-US" sz="2400" b="0" strike="noStrike" spc="-1">
                <a:solidFill>
                  <a:srgbClr val="000000"/>
                </a:solidFill>
                <a:latin typeface="Trebuchet MS"/>
              </a:rPr>
              <a:t>Read back result (as a blocking operation). We have an in-order queue which assures the previous commands are completed before the read can begin.</a:t>
            </a:r>
            <a:endParaRPr lang="en-US" sz="2400" b="0" strike="noStrike" spc="-1">
              <a:latin typeface="Arial"/>
            </a:endParaRPr>
          </a:p>
          <a:p>
            <a:pPr>
              <a:lnSpc>
                <a:spcPct val="100000"/>
              </a:lnSpc>
              <a:spcBef>
                <a:spcPts val="479"/>
              </a:spcBef>
            </a:pPr>
            <a:endParaRPr lang="en-US" sz="2400" b="0" strike="noStrike" spc="-1">
              <a:latin typeface="Arial"/>
            </a:endParaRPr>
          </a:p>
          <a:p>
            <a:pPr marL="457200">
              <a:lnSpc>
                <a:spcPct val="100000"/>
              </a:lnSpc>
              <a:spcBef>
                <a:spcPts val="400"/>
              </a:spcBef>
            </a:pPr>
            <a:r>
              <a:rPr lang="en-US" sz="2000" b="0" strike="noStrike" spc="-1">
                <a:solidFill>
                  <a:srgbClr val="000000"/>
                </a:solidFill>
                <a:latin typeface="Courier New Bold"/>
              </a:rPr>
              <a:t>err = </a:t>
            </a:r>
            <a:r>
              <a:rPr lang="en-US" sz="2000" b="0" strike="noStrike" spc="-1">
                <a:solidFill>
                  <a:srgbClr val="17375E"/>
                </a:solidFill>
                <a:latin typeface="Courier New Bold"/>
              </a:rPr>
              <a:t>clEnqueueReadBuffer</a:t>
            </a:r>
            <a:r>
              <a:rPr lang="en-US" sz="2000" b="0" strike="noStrike" spc="-1">
                <a:solidFill>
                  <a:srgbClr val="000000"/>
                </a:solidFill>
                <a:latin typeface="Courier New Bold"/>
              </a:rPr>
              <a:t>(commands, d_c, </a:t>
            </a:r>
            <a:r>
              <a:rPr lang="en-US" sz="2000" b="0" strike="noStrike" spc="-1">
                <a:solidFill>
                  <a:srgbClr val="4F81BD"/>
                </a:solidFill>
                <a:latin typeface="Courier New Bold"/>
              </a:rPr>
              <a:t>CL_TRUE</a:t>
            </a:r>
            <a:r>
              <a:rPr lang="en-US" sz="2000" b="0" strike="noStrike" spc="-1">
                <a:solidFill>
                  <a:srgbClr val="000000"/>
                </a:solidFill>
                <a:latin typeface="Courier New Bold"/>
              </a:rPr>
              <a:t>,</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a:t>
            </a:r>
            <a:r>
              <a:rPr lang="en-US" sz="2000" b="0" strike="noStrike" spc="-1">
                <a:solidFill>
                  <a:srgbClr val="17375E"/>
                </a:solidFill>
                <a:latin typeface="Courier New Bold"/>
              </a:rPr>
              <a:t>sizeof</a:t>
            </a:r>
            <a:r>
              <a:rPr lang="en-US" sz="2000" b="0" strike="noStrike" spc="-1">
                <a:solidFill>
                  <a:srgbClr val="000000"/>
                </a:solidFill>
                <a:latin typeface="Courier New Bold"/>
              </a:rPr>
              <a:t>(float)*count, h_c, 0, NULL, NULL);</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Addition – Host Program</a:t>
            </a:r>
            <a:endParaRPr lang="en-US" sz="4400" b="0" strike="noStrike" spc="-1">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a:solidFill>
                  <a:srgbClr val="000000"/>
                </a:solidFill>
                <a:latin typeface="Courier New Bold"/>
              </a:rPr>
              <a:t>// create the OpenCL context on a GPU device</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cl_context</a:t>
            </a:r>
            <a:r>
              <a:rPr lang="en-US" sz="1000" b="1" strike="noStrike" spc="-1">
                <a:solidFill>
                  <a:srgbClr val="000000"/>
                </a:solidFill>
                <a:latin typeface="Courier New Bold"/>
              </a:rPr>
              <a:t> context = </a:t>
            </a:r>
            <a:r>
              <a:rPr lang="en-US" sz="1000" b="1" strike="noStrike" spc="-1">
                <a:solidFill>
                  <a:srgbClr val="17375E"/>
                </a:solidFill>
                <a:latin typeface="Courier New Bold"/>
              </a:rPr>
              <a:t>clCreateContextFromType</a:t>
            </a:r>
            <a:r>
              <a:rPr lang="en-US" sz="1000" b="1" strike="noStrike" spc="-1">
                <a:solidFill>
                  <a:srgbClr val="000000"/>
                </a:solidFill>
                <a:latin typeface="Courier New Bold"/>
              </a:rPr>
              <a:t>(0,</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t>
            </a:r>
            <a:r>
              <a:rPr lang="en-US" sz="1000" b="1" strike="noStrike" spc="-1">
                <a:solidFill>
                  <a:srgbClr val="4F81BD"/>
                </a:solidFill>
                <a:latin typeface="Courier New Bold"/>
              </a:rPr>
              <a:t>CL_DEVICE_TYPE_GPU</a:t>
            </a:r>
            <a:r>
              <a:rPr lang="en-US" sz="1000" b="1" strike="noStrike" spc="-1">
                <a:solidFill>
                  <a:srgbClr val="000000"/>
                </a:solidFill>
                <a:latin typeface="Courier New Bold"/>
              </a:rPr>
              <a:t>, NULL, NULL,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get the list of GPU devices associated with context</a:t>
            </a:r>
            <a:endParaRPr lang="en-US" sz="1000" b="0" strike="noStrike" spc="-1">
              <a:latin typeface="Arial"/>
            </a:endParaRPr>
          </a:p>
          <a:p>
            <a:pPr>
              <a:lnSpc>
                <a:spcPct val="100000"/>
              </a:lnSpc>
              <a:spcBef>
                <a:spcPts val="201"/>
              </a:spcBef>
            </a:pPr>
            <a:r>
              <a:rPr lang="en-US" sz="1000" b="1" strike="noStrike" spc="-1">
                <a:solidFill>
                  <a:srgbClr val="17375E"/>
                </a:solidFill>
                <a:latin typeface="Courier New Bold"/>
              </a:rPr>
              <a:t>clGetContextInfo</a:t>
            </a:r>
            <a:r>
              <a:rPr lang="en-US" sz="1000" b="1" strike="noStrike" spc="-1">
                <a:solidFill>
                  <a:srgbClr val="000000"/>
                </a:solidFill>
                <a:latin typeface="Courier New Bold"/>
              </a:rPr>
              <a:t>(context, </a:t>
            </a:r>
            <a:r>
              <a:rPr lang="en-US" sz="1000" b="1" strike="noStrike" spc="-1">
                <a:solidFill>
                  <a:srgbClr val="4F81BD"/>
                </a:solidFill>
                <a:latin typeface="Courier New Bold"/>
              </a:rPr>
              <a:t>CL_CONTEXT_DEVICES</a:t>
            </a:r>
            <a:r>
              <a:rPr lang="en-US" sz="1000" b="1" strike="noStrike" spc="-1">
                <a:solidFill>
                  <a:srgbClr val="000000"/>
                </a:solidFill>
                <a:latin typeface="Courier New Bold"/>
              </a:rPr>
              <a:t>, 0, NULL, &amp;cb);</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cl_device_id</a:t>
            </a:r>
            <a:r>
              <a:rPr lang="en-US" sz="1000" b="1" strike="noStrike" spc="-1">
                <a:solidFill>
                  <a:srgbClr val="000000"/>
                </a:solidFill>
                <a:latin typeface="Courier New Bold"/>
              </a:rPr>
              <a:t>[] devices = </a:t>
            </a:r>
            <a:r>
              <a:rPr lang="en-US" sz="1000" b="1" strike="noStrike" spc="-1">
                <a:solidFill>
                  <a:srgbClr val="17375E"/>
                </a:solidFill>
                <a:latin typeface="Courier New Bold"/>
              </a:rPr>
              <a:t>malloc</a:t>
            </a:r>
            <a:r>
              <a:rPr lang="en-US" sz="1000" b="1" strike="noStrike" spc="-1">
                <a:solidFill>
                  <a:srgbClr val="000000"/>
                </a:solidFill>
                <a:latin typeface="Courier New Bold"/>
              </a:rPr>
              <a:t>(cb);</a:t>
            </a:r>
            <a:endParaRPr lang="en-US" sz="1000" b="0" strike="noStrike" spc="-1">
              <a:latin typeface="Arial"/>
            </a:endParaRPr>
          </a:p>
          <a:p>
            <a:pPr>
              <a:lnSpc>
                <a:spcPct val="100000"/>
              </a:lnSpc>
              <a:spcBef>
                <a:spcPts val="201"/>
              </a:spcBef>
            </a:pPr>
            <a:r>
              <a:rPr lang="en-US" sz="1000" b="1" strike="noStrike" spc="-1">
                <a:solidFill>
                  <a:srgbClr val="17375E"/>
                </a:solidFill>
                <a:latin typeface="Courier New Bold"/>
              </a:rPr>
              <a:t>clGetContextInfo</a:t>
            </a:r>
            <a:r>
              <a:rPr lang="en-US" sz="1000" b="1" strike="noStrike" spc="-1">
                <a:solidFill>
                  <a:srgbClr val="000000"/>
                </a:solidFill>
                <a:latin typeface="Courier New Bold"/>
              </a:rPr>
              <a:t>(context,</a:t>
            </a:r>
            <a:r>
              <a:rPr lang="en-US" sz="1000" b="1" strike="noStrike" spc="-1">
                <a:solidFill>
                  <a:srgbClr val="4F81BD"/>
                </a:solidFill>
                <a:latin typeface="Courier New Bold"/>
              </a:rPr>
              <a:t>CL_CONTEXT_DEVICES</a:t>
            </a:r>
            <a:r>
              <a:rPr lang="en-US" sz="1000" b="1" strike="noStrike" spc="-1">
                <a:solidFill>
                  <a:srgbClr val="000000"/>
                </a:solidFill>
                <a:latin typeface="Courier New Bold"/>
              </a:rPr>
              <a:t>,cb,devices,NULL);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create a command-queue</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cmd_queue = </a:t>
            </a:r>
            <a:r>
              <a:rPr lang="en-US" sz="1000" b="1" strike="noStrike" spc="-1">
                <a:solidFill>
                  <a:srgbClr val="17375E"/>
                </a:solidFill>
                <a:latin typeface="Courier New Bold"/>
              </a:rPr>
              <a:t>clCreateCommandQueue</a:t>
            </a:r>
            <a:r>
              <a:rPr lang="en-US" sz="1000" b="1" strike="noStrike" spc="-1">
                <a:solidFill>
                  <a:srgbClr val="000000"/>
                </a:solidFill>
                <a:latin typeface="Courier New Bold"/>
              </a:rPr>
              <a:t>(context,devices[0],0,NULL);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allocate the buffer memory objects</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memobjs[0]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CL_MEM_READ_ONLY |</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       CL_MEM_COPY_HOST_PTR</a:t>
            </a: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srcA, NULL);</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memobjs[1]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CL_MEM_READ_ONLY |</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       CL_MEM_COPY_HOST_PTR</a:t>
            </a: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srcb,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memobjs[2]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CL_MEM_WRITE_ONLY</a:t>
            </a:r>
            <a:r>
              <a:rPr lang="en-US" sz="1000" b="1" strike="noStrike" spc="-1">
                <a:solidFill>
                  <a:srgbClr val="000000"/>
                </a:solidFill>
                <a:latin typeface="Courier New Bold"/>
              </a:rPr>
              <a:t>, </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NULL,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create the program</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program = </a:t>
            </a:r>
            <a:r>
              <a:rPr lang="en-US" sz="1000" b="1" strike="noStrike" spc="-1">
                <a:solidFill>
                  <a:srgbClr val="17375E"/>
                </a:solidFill>
                <a:latin typeface="Courier New Bold"/>
              </a:rPr>
              <a:t>clCreateProgramWithSource</a:t>
            </a:r>
            <a:r>
              <a:rPr lang="en-US" sz="1000" b="1" strike="noStrike" spc="-1">
                <a:solidFill>
                  <a:srgbClr val="000000"/>
                </a:solidFill>
                <a:latin typeface="Courier New Bold"/>
              </a:rPr>
              <a:t>(context, 1,</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&amp;program_source, NULL, NULL);</a:t>
            </a:r>
            <a:endParaRPr lang="en-US" sz="1000" b="0" strike="noStrike" spc="-1">
              <a:latin typeface="Arial"/>
            </a:endParaRPr>
          </a:p>
          <a:p>
            <a:pPr>
              <a:lnSpc>
                <a:spcPct val="100000"/>
              </a:lnSpc>
              <a:spcBef>
                <a:spcPts val="201"/>
              </a:spcBef>
            </a:pPr>
            <a:endParaRPr lang="en-US" sz="1000" b="0" strike="noStrike" spc="-1">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a:solidFill>
                  <a:srgbClr val="000000"/>
                </a:solidFill>
                <a:latin typeface="Courier New Bold"/>
              </a:rPr>
              <a:t>// build the program</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clBuildProgram</a:t>
            </a:r>
            <a:r>
              <a:rPr lang="en-US" sz="1050" b="1" strike="noStrike" spc="-1">
                <a:solidFill>
                  <a:srgbClr val="000000"/>
                </a:solidFill>
                <a:latin typeface="Courier New Bold"/>
              </a:rPr>
              <a:t>(program, 0, NULL,NULL,NULL,NULL);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create the kernel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kernel = </a:t>
            </a:r>
            <a:r>
              <a:rPr lang="en-US" sz="1050" b="1" strike="noStrike" spc="-1">
                <a:solidFill>
                  <a:srgbClr val="17375E"/>
                </a:solidFill>
                <a:latin typeface="Courier New Bold"/>
              </a:rPr>
              <a:t>clCreateKernel</a:t>
            </a:r>
            <a:r>
              <a:rPr lang="en-US" sz="1050" b="1" strike="noStrike" spc="-1">
                <a:solidFill>
                  <a:srgbClr val="000000"/>
                </a:solidFill>
                <a:latin typeface="Courier New Bold"/>
              </a:rPr>
              <a:t>(program, “vec_add”, 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set the args values</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0, (void *) &amp;memobjs[0],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1, (void *) &amp;memobjs[1],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2, (void *) &amp;memobjs[2],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set work-item dimensions</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global_work_size[0] = n;</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execute kernel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clEnqueueNDRangeKernel</a:t>
            </a:r>
            <a:r>
              <a:rPr lang="en-US" sz="1050" b="1" strike="noStrike" spc="-1">
                <a:solidFill>
                  <a:srgbClr val="000000"/>
                </a:solidFill>
                <a:latin typeface="Courier New Bold"/>
              </a:rPr>
              <a:t>(cmd_queue, kernel, 1, NULL,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global_work_size, NULL,0,NULL,NULL);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read output array</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clEnqueueReadBuffer</a:t>
            </a:r>
            <a:r>
              <a:rPr lang="en-US" sz="1050" b="1" strike="noStrike" spc="-1">
                <a:solidFill>
                  <a:srgbClr val="000000"/>
                </a:solidFill>
                <a:latin typeface="Courier New Bold"/>
              </a:rPr>
              <a:t>(cmd_queue, memobjs[2], </a:t>
            </a:r>
            <a:endParaRPr lang="en-US" sz="1050" b="0" strike="noStrike" spc="-1">
              <a:latin typeface="Arial"/>
            </a:endParaRPr>
          </a:p>
          <a:p>
            <a:pPr>
              <a:lnSpc>
                <a:spcPct val="100000"/>
              </a:lnSpc>
              <a:spcBef>
                <a:spcPts val="210"/>
              </a:spcBef>
            </a:pPr>
            <a:r>
              <a:rPr lang="en-US" sz="1050" b="1" strike="noStrike" spc="-1">
                <a:solidFill>
                  <a:srgbClr val="4F81BD"/>
                </a:solidFill>
                <a:latin typeface="Courier New Bold"/>
              </a:rPr>
              <a:t>                          CL_TRUE</a:t>
            </a:r>
            <a:r>
              <a:rPr lang="en-US" sz="1050" b="1" strike="noStrike" spc="-1">
                <a:solidFill>
                  <a:srgbClr val="000000"/>
                </a:solidFill>
                <a:latin typeface="Courier New Bold"/>
              </a:rPr>
              <a:t>, 0,</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n*</a:t>
            </a:r>
            <a:r>
              <a:rPr lang="en-US" sz="1050" b="1" strike="noStrike" spc="-1">
                <a:solidFill>
                  <a:srgbClr val="17375E"/>
                </a:solidFill>
                <a:latin typeface="Courier New Bold"/>
              </a:rPr>
              <a:t>sizeof</a:t>
            </a:r>
            <a:r>
              <a:rPr lang="en-US" sz="1050" b="1" strike="noStrike" spc="-1">
                <a:solidFill>
                  <a:srgbClr val="000000"/>
                </a:solidFill>
                <a:latin typeface="Courier New Bold"/>
              </a:rPr>
              <a:t>(</a:t>
            </a:r>
            <a:r>
              <a:rPr lang="en-US" sz="1050" b="1" strike="noStrike" spc="-1">
                <a:solidFill>
                  <a:srgbClr val="4F81BD"/>
                </a:solidFill>
                <a:latin typeface="Courier New Bold"/>
              </a:rPr>
              <a:t>cl_float</a:t>
            </a:r>
            <a:r>
              <a:rPr lang="en-US" sz="1050" b="1" strike="noStrike" spc="-1">
                <a:solidFill>
                  <a:srgbClr val="000000"/>
                </a:solidFill>
                <a:latin typeface="Courier New Bold"/>
              </a:rPr>
              <a:t>), dst,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0, NULL, NULL);</a:t>
            </a:r>
            <a:endParaRPr lang="en-US" sz="1050" b="0" strike="noStrike" spc="-1">
              <a:latin typeface="Arial"/>
            </a:endParaRPr>
          </a:p>
          <a:p>
            <a:pPr>
              <a:lnSpc>
                <a:spcPct val="100000"/>
              </a:lnSpc>
              <a:spcBef>
                <a:spcPts val="210"/>
              </a:spcBef>
            </a:pPr>
            <a:endParaRPr lang="en-US" sz="105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Addition – Host Program</a:t>
            </a:r>
            <a:endParaRPr lang="en-US" sz="4400" b="0" strike="noStrike" spc="-1">
              <a:latin typeface="Arial"/>
            </a:endParaRPr>
          </a:p>
        </p:txBody>
      </p:sp>
      <p:sp>
        <p:nvSpPr>
          <p:cNvPr id="1169"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a:solidFill>
                  <a:srgbClr val="000000"/>
                </a:solidFill>
                <a:latin typeface="Courier New Bold"/>
              </a:rPr>
              <a:t>// create the OpenCL context on a GPU device</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cl_context</a:t>
            </a:r>
            <a:r>
              <a:rPr lang="en-US" sz="1000" b="1" strike="noStrike" spc="-1">
                <a:solidFill>
                  <a:srgbClr val="000000"/>
                </a:solidFill>
                <a:latin typeface="Courier New Bold"/>
              </a:rPr>
              <a:t> context = </a:t>
            </a:r>
            <a:r>
              <a:rPr lang="en-US" sz="1000" b="1" strike="noStrike" spc="-1">
                <a:solidFill>
                  <a:srgbClr val="17375E"/>
                </a:solidFill>
                <a:latin typeface="Courier New Bold"/>
              </a:rPr>
              <a:t>clCreateContextFromType</a:t>
            </a:r>
            <a:r>
              <a:rPr lang="en-US" sz="1000" b="1" strike="noStrike" spc="-1">
                <a:solidFill>
                  <a:srgbClr val="000000"/>
                </a:solidFill>
                <a:latin typeface="Courier New Bold"/>
              </a:rPr>
              <a:t>(0,</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t>
            </a:r>
            <a:r>
              <a:rPr lang="en-US" sz="1000" b="1" strike="noStrike" spc="-1">
                <a:solidFill>
                  <a:srgbClr val="4F81BD"/>
                </a:solidFill>
                <a:latin typeface="Courier New Bold"/>
              </a:rPr>
              <a:t>CL_DEVICE_TYPE_GPU</a:t>
            </a:r>
            <a:r>
              <a:rPr lang="en-US" sz="1000" b="1" strike="noStrike" spc="-1">
                <a:solidFill>
                  <a:srgbClr val="000000"/>
                </a:solidFill>
                <a:latin typeface="Courier New Bold"/>
              </a:rPr>
              <a:t>, NULL, NULL,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get the list of GPU devices associated with context</a:t>
            </a:r>
            <a:endParaRPr lang="en-US" sz="1000" b="0" strike="noStrike" spc="-1">
              <a:latin typeface="Arial"/>
            </a:endParaRPr>
          </a:p>
          <a:p>
            <a:pPr>
              <a:lnSpc>
                <a:spcPct val="100000"/>
              </a:lnSpc>
              <a:spcBef>
                <a:spcPts val="201"/>
              </a:spcBef>
            </a:pPr>
            <a:r>
              <a:rPr lang="en-US" sz="1000" b="1" strike="noStrike" spc="-1">
                <a:solidFill>
                  <a:srgbClr val="17375E"/>
                </a:solidFill>
                <a:latin typeface="Courier New Bold"/>
              </a:rPr>
              <a:t>clGetContextInfo</a:t>
            </a:r>
            <a:r>
              <a:rPr lang="en-US" sz="1000" b="1" strike="noStrike" spc="-1">
                <a:solidFill>
                  <a:srgbClr val="000000"/>
                </a:solidFill>
                <a:latin typeface="Courier New Bold"/>
              </a:rPr>
              <a:t>(context, </a:t>
            </a:r>
            <a:r>
              <a:rPr lang="en-US" sz="1000" b="1" strike="noStrike" spc="-1">
                <a:solidFill>
                  <a:srgbClr val="4F81BD"/>
                </a:solidFill>
                <a:latin typeface="Courier New Bold"/>
              </a:rPr>
              <a:t>CL_CONTEXT_DEVICES</a:t>
            </a:r>
            <a:r>
              <a:rPr lang="en-US" sz="1000" b="1" strike="noStrike" spc="-1">
                <a:solidFill>
                  <a:srgbClr val="000000"/>
                </a:solidFill>
                <a:latin typeface="Courier New Bold"/>
              </a:rPr>
              <a:t>, 0, NULL, &amp;cb);</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cl_device_id</a:t>
            </a:r>
            <a:r>
              <a:rPr lang="en-US" sz="1000" b="1" strike="noStrike" spc="-1">
                <a:solidFill>
                  <a:srgbClr val="000000"/>
                </a:solidFill>
                <a:latin typeface="Courier New Bold"/>
              </a:rPr>
              <a:t>[] devices = </a:t>
            </a:r>
            <a:r>
              <a:rPr lang="en-US" sz="1000" b="1" strike="noStrike" spc="-1">
                <a:solidFill>
                  <a:srgbClr val="17375E"/>
                </a:solidFill>
                <a:latin typeface="Courier New Bold"/>
              </a:rPr>
              <a:t>malloc</a:t>
            </a:r>
            <a:r>
              <a:rPr lang="en-US" sz="1000" b="1" strike="noStrike" spc="-1">
                <a:solidFill>
                  <a:srgbClr val="000000"/>
                </a:solidFill>
                <a:latin typeface="Courier New Bold"/>
              </a:rPr>
              <a:t>(cb);</a:t>
            </a:r>
            <a:endParaRPr lang="en-US" sz="1000" b="0" strike="noStrike" spc="-1">
              <a:latin typeface="Arial"/>
            </a:endParaRPr>
          </a:p>
          <a:p>
            <a:pPr>
              <a:lnSpc>
                <a:spcPct val="100000"/>
              </a:lnSpc>
              <a:spcBef>
                <a:spcPts val="201"/>
              </a:spcBef>
            </a:pPr>
            <a:r>
              <a:rPr lang="en-US" sz="1000" b="1" strike="noStrike" spc="-1">
                <a:solidFill>
                  <a:srgbClr val="17375E"/>
                </a:solidFill>
                <a:latin typeface="Courier New Bold"/>
              </a:rPr>
              <a:t>clGetContextInfo</a:t>
            </a:r>
            <a:r>
              <a:rPr lang="en-US" sz="1000" b="1" strike="noStrike" spc="-1">
                <a:solidFill>
                  <a:srgbClr val="000000"/>
                </a:solidFill>
                <a:latin typeface="Courier New Bold"/>
              </a:rPr>
              <a:t>(context,</a:t>
            </a:r>
            <a:r>
              <a:rPr lang="en-US" sz="1000" b="1" strike="noStrike" spc="-1">
                <a:solidFill>
                  <a:srgbClr val="4F81BD"/>
                </a:solidFill>
                <a:latin typeface="Courier New Bold"/>
              </a:rPr>
              <a:t>CL_CONTEXT_DEVICES</a:t>
            </a:r>
            <a:r>
              <a:rPr lang="en-US" sz="1000" b="1" strike="noStrike" spc="-1">
                <a:solidFill>
                  <a:srgbClr val="000000"/>
                </a:solidFill>
                <a:latin typeface="Courier New Bold"/>
              </a:rPr>
              <a:t>,cb,devices,NULL);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create a command-queue</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cmd_queue = </a:t>
            </a:r>
            <a:r>
              <a:rPr lang="en-US" sz="1000" b="1" strike="noStrike" spc="-1">
                <a:solidFill>
                  <a:srgbClr val="17375E"/>
                </a:solidFill>
                <a:latin typeface="Courier New Bold"/>
              </a:rPr>
              <a:t>clCreateCommandQueue</a:t>
            </a:r>
            <a:r>
              <a:rPr lang="en-US" sz="1000" b="1" strike="noStrike" spc="-1">
                <a:solidFill>
                  <a:srgbClr val="000000"/>
                </a:solidFill>
                <a:latin typeface="Courier New Bold"/>
              </a:rPr>
              <a:t>(context,devices[0],0,NULL);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allocate the buffer memory objects</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memobjs[0]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CL_MEM_READ_ONLY |</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       CL_MEM_COPY_HOST_PTR</a:t>
            </a: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srcA, NULL);</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memobjs[1]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CL_MEM_READ_ONLY |</a:t>
            </a:r>
            <a:endParaRPr lang="en-US" sz="1000" b="0" strike="noStrike" spc="-1">
              <a:latin typeface="Arial"/>
            </a:endParaRPr>
          </a:p>
          <a:p>
            <a:pPr>
              <a:lnSpc>
                <a:spcPct val="100000"/>
              </a:lnSpc>
              <a:spcBef>
                <a:spcPts val="201"/>
              </a:spcBef>
            </a:pPr>
            <a:r>
              <a:rPr lang="en-US" sz="1000" b="1" strike="noStrike" spc="-1">
                <a:solidFill>
                  <a:srgbClr val="4F81BD"/>
                </a:solidFill>
                <a:latin typeface="Courier New Bold"/>
              </a:rPr>
              <a:t>       CL_MEM_COPY_HOST_PTR</a:t>
            </a: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srcb,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memobjs[2] = </a:t>
            </a:r>
            <a:r>
              <a:rPr lang="en-US" sz="1000" b="1" strike="noStrike" spc="-1">
                <a:solidFill>
                  <a:srgbClr val="17375E"/>
                </a:solidFill>
                <a:latin typeface="Courier New Bold"/>
              </a:rPr>
              <a:t>clCreateBuffer</a:t>
            </a:r>
            <a:r>
              <a:rPr lang="en-US" sz="1000" b="1" strike="noStrike" spc="-1">
                <a:solidFill>
                  <a:srgbClr val="000000"/>
                </a:solidFill>
                <a:latin typeface="Courier New Bold"/>
              </a:rPr>
              <a:t>(context, </a:t>
            </a:r>
            <a:r>
              <a:rPr lang="en-US" sz="1000" b="1" strike="noStrike" spc="-1">
                <a:solidFill>
                  <a:srgbClr val="4F81BD"/>
                </a:solidFill>
                <a:latin typeface="Courier New Bold"/>
              </a:rPr>
              <a:t>CL_MEM_WRITE_ONLY</a:t>
            </a:r>
            <a:r>
              <a:rPr lang="en-US" sz="1000" b="1" strike="noStrike" spc="-1">
                <a:solidFill>
                  <a:srgbClr val="000000"/>
                </a:solidFill>
                <a:latin typeface="Courier New Bold"/>
              </a:rPr>
              <a:t>, </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t>
            </a:r>
            <a:r>
              <a:rPr lang="en-US" sz="1000" b="1" strike="noStrike" spc="-1">
                <a:solidFill>
                  <a:srgbClr val="17375E"/>
                </a:solidFill>
                <a:latin typeface="Courier New Bold"/>
              </a:rPr>
              <a:t>sizeof</a:t>
            </a:r>
            <a:r>
              <a:rPr lang="en-US" sz="1000" b="1" strike="noStrike" spc="-1">
                <a:solidFill>
                  <a:srgbClr val="000000"/>
                </a:solidFill>
                <a:latin typeface="Courier New Bold"/>
              </a:rPr>
              <a:t>(</a:t>
            </a:r>
            <a:r>
              <a:rPr lang="en-US" sz="1000" b="1" strike="noStrike" spc="-1">
                <a:solidFill>
                  <a:srgbClr val="4F81BD"/>
                </a:solidFill>
                <a:latin typeface="Courier New Bold"/>
              </a:rPr>
              <a:t>cl_float</a:t>
            </a:r>
            <a:r>
              <a:rPr lang="en-US" sz="1000" b="1" strike="noStrike" spc="-1">
                <a:solidFill>
                  <a:srgbClr val="000000"/>
                </a:solidFill>
                <a:latin typeface="Courier New Bold"/>
              </a:rPr>
              <a:t>)*n, NULL, NULL);</a:t>
            </a:r>
            <a:endParaRPr lang="en-US" sz="1000" b="0" strike="noStrike" spc="-1">
              <a:latin typeface="Arial"/>
            </a:endParaRPr>
          </a:p>
          <a:p>
            <a:pPr>
              <a:lnSpc>
                <a:spcPct val="100000"/>
              </a:lnSpc>
              <a:spcBef>
                <a:spcPts val="201"/>
              </a:spcBef>
            </a:pP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create the program</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program = </a:t>
            </a:r>
            <a:r>
              <a:rPr lang="en-US" sz="1000" b="1" strike="noStrike" spc="-1">
                <a:solidFill>
                  <a:srgbClr val="17375E"/>
                </a:solidFill>
                <a:latin typeface="Courier New Bold"/>
              </a:rPr>
              <a:t>clCreateProgramWithSource</a:t>
            </a:r>
            <a:r>
              <a:rPr lang="en-US" sz="1000" b="1" strike="noStrike" spc="-1">
                <a:solidFill>
                  <a:srgbClr val="000000"/>
                </a:solidFill>
                <a:latin typeface="Courier New Bold"/>
              </a:rPr>
              <a:t>(context, 1,</a:t>
            </a:r>
            <a:endParaRPr lang="en-US" sz="1000" b="0" strike="noStrike" spc="-1">
              <a:latin typeface="Arial"/>
            </a:endParaRPr>
          </a:p>
          <a:p>
            <a:pPr>
              <a:lnSpc>
                <a:spcPct val="100000"/>
              </a:lnSpc>
              <a:spcBef>
                <a:spcPts val="201"/>
              </a:spcBef>
            </a:pPr>
            <a:r>
              <a:rPr lang="en-US" sz="1000" b="1" strike="noStrike" spc="-1">
                <a:solidFill>
                  <a:srgbClr val="000000"/>
                </a:solidFill>
                <a:latin typeface="Courier New Bold"/>
              </a:rPr>
              <a:t>                                &amp;program_source, NULL, NULL);</a:t>
            </a:r>
            <a:endParaRPr lang="en-US" sz="1000" b="0" strike="noStrike" spc="-1">
              <a:latin typeface="Arial"/>
            </a:endParaRPr>
          </a:p>
          <a:p>
            <a:pPr>
              <a:lnSpc>
                <a:spcPct val="100000"/>
              </a:lnSpc>
              <a:spcBef>
                <a:spcPts val="201"/>
              </a:spcBef>
            </a:pPr>
            <a:endParaRPr lang="en-US" sz="1000" b="0" strike="noStrike" spc="-1">
              <a:latin typeface="Arial"/>
            </a:endParaRPr>
          </a:p>
        </p:txBody>
      </p:sp>
      <p:sp>
        <p:nvSpPr>
          <p:cNvPr id="1170"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a:solidFill>
                  <a:srgbClr val="000000"/>
                </a:solidFill>
                <a:latin typeface="Courier New Bold"/>
              </a:rPr>
              <a:t>// build the program</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clBuildProgram</a:t>
            </a:r>
            <a:r>
              <a:rPr lang="en-US" sz="1050" b="1" strike="noStrike" spc="-1">
                <a:solidFill>
                  <a:srgbClr val="000000"/>
                </a:solidFill>
                <a:latin typeface="Courier New Bold"/>
              </a:rPr>
              <a:t>(program, 0, NULL,NULL,NULL,NULL);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create the kernel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kernel = </a:t>
            </a:r>
            <a:r>
              <a:rPr lang="en-US" sz="1050" b="1" strike="noStrike" spc="-1">
                <a:solidFill>
                  <a:srgbClr val="17375E"/>
                </a:solidFill>
                <a:latin typeface="Courier New Bold"/>
              </a:rPr>
              <a:t>clCreateKernel</a:t>
            </a:r>
            <a:r>
              <a:rPr lang="en-US" sz="1050" b="1" strike="noStrike" spc="-1">
                <a:solidFill>
                  <a:srgbClr val="000000"/>
                </a:solidFill>
                <a:latin typeface="Courier New Bold"/>
              </a:rPr>
              <a:t>(program, “vec_add”, 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set the args values</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0, (void *) &amp;memobjs[0],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1, (void *) &amp;memobjs[1],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clSetKernelArg</a:t>
            </a:r>
            <a:r>
              <a:rPr lang="en-US" sz="1050" b="1" strike="noStrike" spc="-1">
                <a:solidFill>
                  <a:srgbClr val="000000"/>
                </a:solidFill>
                <a:latin typeface="Courier New Bold"/>
              </a:rPr>
              <a:t>(kernel, 2, (void *) &amp;memobjs[2], </a:t>
            </a:r>
            <a:endParaRPr lang="en-US" sz="1050" b="0" strike="noStrike" spc="-1">
              <a:latin typeface="Arial"/>
            </a:endParaRPr>
          </a:p>
          <a:p>
            <a:pPr>
              <a:lnSpc>
                <a:spcPct val="100000"/>
              </a:lnSpc>
              <a:spcBef>
                <a:spcPts val="210"/>
              </a:spcBef>
            </a:pPr>
            <a:r>
              <a:rPr lang="en-US" sz="1050" b="1" strike="noStrike" spc="-1">
                <a:solidFill>
                  <a:srgbClr val="17375E"/>
                </a:solidFill>
                <a:latin typeface="Courier New Bold"/>
              </a:rPr>
              <a:t>                         sizeof</a:t>
            </a:r>
            <a:r>
              <a:rPr lang="en-US" sz="1050" b="1" strike="noStrike" spc="-1">
                <a:solidFill>
                  <a:srgbClr val="000000"/>
                </a:solidFill>
                <a:latin typeface="Courier New Bold"/>
              </a:rPr>
              <a:t>(</a:t>
            </a:r>
            <a:r>
              <a:rPr lang="en-US" sz="1050" b="1" strike="noStrike" spc="-1">
                <a:solidFill>
                  <a:srgbClr val="4F81BD"/>
                </a:solidFill>
                <a:latin typeface="Courier New Bold"/>
              </a:rPr>
              <a:t>cl_mem</a:t>
            </a:r>
            <a:r>
              <a:rPr lang="en-US" sz="1050" b="1" strike="noStrike" spc="-1">
                <a:solidFill>
                  <a:srgbClr val="000000"/>
                </a:solidFill>
                <a:latin typeface="Courier New Bold"/>
              </a:rPr>
              <a: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set work-item dimensions</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global_work_size[0] = n;</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execute kernel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clEnqueueNDRangeKernel</a:t>
            </a:r>
            <a:r>
              <a:rPr lang="en-US" sz="1050" b="1" strike="noStrike" spc="-1">
                <a:solidFill>
                  <a:srgbClr val="000000"/>
                </a:solidFill>
                <a:latin typeface="Courier New Bold"/>
              </a:rPr>
              <a:t>(cmd_queue, kernel, 1, NULL,</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global_work_size, NULL,0,NULL,NULL);</a:t>
            </a:r>
            <a:endParaRPr lang="en-US" sz="1050" b="0" strike="noStrike" spc="-1">
              <a:latin typeface="Arial"/>
            </a:endParaRPr>
          </a:p>
          <a:p>
            <a:pPr>
              <a:lnSpc>
                <a:spcPct val="100000"/>
              </a:lnSpc>
              <a:spcBef>
                <a:spcPts val="210"/>
              </a:spcBef>
            </a:pP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read output array</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err = </a:t>
            </a:r>
            <a:r>
              <a:rPr lang="en-US" sz="1050" b="1" strike="noStrike" spc="-1">
                <a:solidFill>
                  <a:srgbClr val="17375E"/>
                </a:solidFill>
                <a:latin typeface="Courier New Bold"/>
              </a:rPr>
              <a:t>clEnqueueReadBuffer</a:t>
            </a:r>
            <a:r>
              <a:rPr lang="en-US" sz="1050" b="1" strike="noStrike" spc="-1">
                <a:solidFill>
                  <a:srgbClr val="000000"/>
                </a:solidFill>
                <a:latin typeface="Courier New Bold"/>
              </a:rPr>
              <a:t>(cmd_queue, memobjs[2], </a:t>
            </a:r>
            <a:endParaRPr lang="en-US" sz="1050" b="0" strike="noStrike" spc="-1">
              <a:latin typeface="Arial"/>
            </a:endParaRPr>
          </a:p>
          <a:p>
            <a:pPr>
              <a:lnSpc>
                <a:spcPct val="100000"/>
              </a:lnSpc>
              <a:spcBef>
                <a:spcPts val="210"/>
              </a:spcBef>
            </a:pPr>
            <a:r>
              <a:rPr lang="en-US" sz="1050" b="1" strike="noStrike" spc="-1">
                <a:solidFill>
                  <a:srgbClr val="4F81BD"/>
                </a:solidFill>
                <a:latin typeface="Courier New Bold"/>
              </a:rPr>
              <a:t>                          CL_TRUE</a:t>
            </a:r>
            <a:r>
              <a:rPr lang="en-US" sz="1050" b="1" strike="noStrike" spc="-1">
                <a:solidFill>
                  <a:srgbClr val="000000"/>
                </a:solidFill>
                <a:latin typeface="Courier New Bold"/>
              </a:rPr>
              <a:t>, 0,</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n*</a:t>
            </a:r>
            <a:r>
              <a:rPr lang="en-US" sz="1050" b="1" strike="noStrike" spc="-1">
                <a:solidFill>
                  <a:srgbClr val="17375E"/>
                </a:solidFill>
                <a:latin typeface="Courier New Bold"/>
              </a:rPr>
              <a:t>sizeof</a:t>
            </a:r>
            <a:r>
              <a:rPr lang="en-US" sz="1050" b="1" strike="noStrike" spc="-1">
                <a:solidFill>
                  <a:srgbClr val="000000"/>
                </a:solidFill>
                <a:latin typeface="Courier New Bold"/>
              </a:rPr>
              <a:t>(</a:t>
            </a:r>
            <a:r>
              <a:rPr lang="en-US" sz="1050" b="1" strike="noStrike" spc="-1">
                <a:solidFill>
                  <a:srgbClr val="4F81BD"/>
                </a:solidFill>
                <a:latin typeface="Courier New Bold"/>
              </a:rPr>
              <a:t>cl_float</a:t>
            </a:r>
            <a:r>
              <a:rPr lang="en-US" sz="1050" b="1" strike="noStrike" spc="-1">
                <a:solidFill>
                  <a:srgbClr val="000000"/>
                </a:solidFill>
                <a:latin typeface="Courier New Bold"/>
              </a:rPr>
              <a:t>), dst,</a:t>
            </a:r>
            <a:endParaRPr lang="en-US" sz="1050" b="0" strike="noStrike" spc="-1">
              <a:latin typeface="Arial"/>
            </a:endParaRPr>
          </a:p>
          <a:p>
            <a:pPr>
              <a:lnSpc>
                <a:spcPct val="100000"/>
              </a:lnSpc>
              <a:spcBef>
                <a:spcPts val="210"/>
              </a:spcBef>
            </a:pPr>
            <a:r>
              <a:rPr lang="en-US" sz="1050" b="1" strike="noStrike" spc="-1">
                <a:solidFill>
                  <a:srgbClr val="000000"/>
                </a:solidFill>
                <a:latin typeface="Courier New Bold"/>
              </a:rPr>
              <a:t>                          0, NULL, NULL);</a:t>
            </a:r>
            <a:endParaRPr lang="en-US" sz="1050" b="0" strike="noStrike" spc="-1">
              <a:latin typeface="Arial"/>
            </a:endParaRPr>
          </a:p>
          <a:p>
            <a:pPr>
              <a:lnSpc>
                <a:spcPct val="100000"/>
              </a:lnSpc>
              <a:spcBef>
                <a:spcPts val="210"/>
              </a:spcBef>
            </a:pPr>
            <a:endParaRPr lang="en-US" sz="1050" b="0" strike="noStrike" spc="-1">
              <a:latin typeface="Arial"/>
            </a:endParaRPr>
          </a:p>
        </p:txBody>
      </p:sp>
      <p:sp>
        <p:nvSpPr>
          <p:cNvPr id="1171" name="CustomShape 4"/>
          <p:cNvSpPr/>
          <p:nvPr/>
        </p:nvSpPr>
        <p:spPr>
          <a:xfrm>
            <a:off x="4494600" y="1556280"/>
            <a:ext cx="4469400" cy="465840"/>
          </a:xfrm>
          <a:prstGeom prst="rect">
            <a:avLst/>
          </a:prstGeom>
          <a:solidFill>
            <a:schemeClr val="accent1">
              <a:alpha val="50000"/>
            </a:schemeClr>
          </a:solidFill>
          <a:ln w="9360">
            <a:noFill/>
          </a:ln>
        </p:spPr>
        <p:style>
          <a:lnRef idx="0">
            <a:scrgbClr r="0" g="0" b="0"/>
          </a:lnRef>
          <a:fillRef idx="0">
            <a:scrgbClr r="0" g="0" b="0"/>
          </a:fillRef>
          <a:effectRef idx="0">
            <a:scrgbClr r="0" g="0" b="0"/>
          </a:effectRef>
          <a:fontRef idx="minor"/>
        </p:style>
      </p:sp>
      <p:sp>
        <p:nvSpPr>
          <p:cNvPr id="1172" name="CustomShape 5"/>
          <p:cNvSpPr/>
          <p:nvPr/>
        </p:nvSpPr>
        <p:spPr>
          <a:xfrm>
            <a:off x="38520" y="1551960"/>
            <a:ext cx="4455000" cy="2020320"/>
          </a:xfrm>
          <a:prstGeom prst="rect">
            <a:avLst/>
          </a:prstGeom>
          <a:solidFill>
            <a:schemeClr val="accent2">
              <a:alpha val="50000"/>
            </a:schemeClr>
          </a:solidFill>
          <a:ln w="9360">
            <a:noFill/>
          </a:ln>
        </p:spPr>
        <p:style>
          <a:lnRef idx="0">
            <a:scrgbClr r="0" g="0" b="0"/>
          </a:lnRef>
          <a:fillRef idx="0">
            <a:scrgbClr r="0" g="0" b="0"/>
          </a:fillRef>
          <a:effectRef idx="0">
            <a:scrgbClr r="0" g="0" b="0"/>
          </a:effectRef>
          <a:fontRef idx="minor"/>
        </p:style>
      </p:sp>
      <p:sp>
        <p:nvSpPr>
          <p:cNvPr id="1173" name="CustomShape 6"/>
          <p:cNvSpPr/>
          <p:nvPr/>
        </p:nvSpPr>
        <p:spPr>
          <a:xfrm>
            <a:off x="582840" y="2473920"/>
            <a:ext cx="33667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Define platform and queues</a:t>
            </a:r>
            <a:endParaRPr lang="en-US" sz="1800" b="0" strike="noStrike" spc="-1">
              <a:latin typeface="Arial"/>
            </a:endParaRPr>
          </a:p>
        </p:txBody>
      </p:sp>
      <p:sp>
        <p:nvSpPr>
          <p:cNvPr id="1174" name="CustomShape 7"/>
          <p:cNvSpPr/>
          <p:nvPr/>
        </p:nvSpPr>
        <p:spPr>
          <a:xfrm>
            <a:off x="38520" y="3573000"/>
            <a:ext cx="4455000" cy="1295280"/>
          </a:xfrm>
          <a:prstGeom prst="rect">
            <a:avLst/>
          </a:prstGeom>
          <a:solidFill>
            <a:schemeClr val="accent3">
              <a:alpha val="50000"/>
            </a:schemeClr>
          </a:solidFill>
          <a:ln w="9360">
            <a:noFill/>
          </a:ln>
        </p:spPr>
        <p:style>
          <a:lnRef idx="0">
            <a:scrgbClr r="0" g="0" b="0"/>
          </a:lnRef>
          <a:fillRef idx="0">
            <a:scrgbClr r="0" g="0" b="0"/>
          </a:fillRef>
          <a:effectRef idx="0">
            <a:scrgbClr r="0" g="0" b="0"/>
          </a:effectRef>
          <a:fontRef idx="minor"/>
        </p:style>
      </p:sp>
      <p:sp>
        <p:nvSpPr>
          <p:cNvPr id="1175" name="CustomShape 8"/>
          <p:cNvSpPr/>
          <p:nvPr/>
        </p:nvSpPr>
        <p:spPr>
          <a:xfrm>
            <a:off x="712800" y="4005000"/>
            <a:ext cx="310644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Define memory objects</a:t>
            </a:r>
            <a:endParaRPr lang="en-US" sz="1800" b="0" strike="noStrike" spc="-1">
              <a:latin typeface="Arial"/>
            </a:endParaRPr>
          </a:p>
        </p:txBody>
      </p:sp>
      <p:sp>
        <p:nvSpPr>
          <p:cNvPr id="1176" name="CustomShape 9"/>
          <p:cNvSpPr/>
          <p:nvPr/>
        </p:nvSpPr>
        <p:spPr>
          <a:xfrm>
            <a:off x="47880" y="4869000"/>
            <a:ext cx="4446000" cy="1263240"/>
          </a:xfrm>
          <a:prstGeom prst="rect">
            <a:avLst/>
          </a:prstGeom>
          <a:solidFill>
            <a:schemeClr val="accent4">
              <a:alpha val="50000"/>
            </a:schemeClr>
          </a:solidFill>
          <a:ln w="9360">
            <a:noFill/>
          </a:ln>
        </p:spPr>
        <p:style>
          <a:lnRef idx="0">
            <a:scrgbClr r="0" g="0" b="0"/>
          </a:lnRef>
          <a:fillRef idx="0">
            <a:scrgbClr r="0" g="0" b="0"/>
          </a:fillRef>
          <a:effectRef idx="0">
            <a:scrgbClr r="0" g="0" b="0"/>
          </a:effectRef>
          <a:fontRef idx="minor"/>
        </p:style>
      </p:sp>
      <p:sp>
        <p:nvSpPr>
          <p:cNvPr id="1177" name="CustomShape 10"/>
          <p:cNvSpPr/>
          <p:nvPr/>
        </p:nvSpPr>
        <p:spPr>
          <a:xfrm>
            <a:off x="936720" y="5301360"/>
            <a:ext cx="26776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Create the program</a:t>
            </a:r>
            <a:endParaRPr lang="en-US" sz="1800" b="0" strike="noStrike" spc="-1">
              <a:latin typeface="Arial"/>
            </a:endParaRPr>
          </a:p>
        </p:txBody>
      </p:sp>
      <p:sp>
        <p:nvSpPr>
          <p:cNvPr id="1178" name="CustomShape 11"/>
          <p:cNvSpPr/>
          <p:nvPr/>
        </p:nvSpPr>
        <p:spPr>
          <a:xfrm>
            <a:off x="5620680" y="1604880"/>
            <a:ext cx="21340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Build the program</a:t>
            </a:r>
            <a:endParaRPr lang="en-US" sz="1800" b="0" strike="noStrike" spc="-1">
              <a:latin typeface="Arial"/>
            </a:endParaRPr>
          </a:p>
        </p:txBody>
      </p:sp>
      <p:sp>
        <p:nvSpPr>
          <p:cNvPr id="1179" name="CustomShape 12"/>
          <p:cNvSpPr/>
          <p:nvPr/>
        </p:nvSpPr>
        <p:spPr>
          <a:xfrm>
            <a:off x="4494600" y="2026800"/>
            <a:ext cx="4469400" cy="2244240"/>
          </a:xfrm>
          <a:prstGeom prst="rect">
            <a:avLst/>
          </a:prstGeom>
          <a:solidFill>
            <a:schemeClr val="accent6">
              <a:alpha val="50000"/>
            </a:schemeClr>
          </a:solidFill>
          <a:ln w="9360">
            <a:noFill/>
          </a:ln>
        </p:spPr>
        <p:style>
          <a:lnRef idx="0">
            <a:scrgbClr r="0" g="0" b="0"/>
          </a:lnRef>
          <a:fillRef idx="0">
            <a:scrgbClr r="0" g="0" b="0"/>
          </a:fillRef>
          <a:effectRef idx="0">
            <a:scrgbClr r="0" g="0" b="0"/>
          </a:effectRef>
          <a:fontRef idx="minor"/>
        </p:style>
      </p:sp>
      <p:sp>
        <p:nvSpPr>
          <p:cNvPr id="1180" name="CustomShape 13"/>
          <p:cNvSpPr/>
          <p:nvPr/>
        </p:nvSpPr>
        <p:spPr>
          <a:xfrm>
            <a:off x="5257080" y="2964600"/>
            <a:ext cx="28753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Create and setup kernel</a:t>
            </a:r>
            <a:endParaRPr lang="en-US" sz="1800" b="0" strike="noStrike" spc="-1">
              <a:latin typeface="Arial"/>
            </a:endParaRPr>
          </a:p>
        </p:txBody>
      </p:sp>
      <p:sp>
        <p:nvSpPr>
          <p:cNvPr id="1181" name="CustomShape 14"/>
          <p:cNvSpPr/>
          <p:nvPr/>
        </p:nvSpPr>
        <p:spPr>
          <a:xfrm>
            <a:off x="4494600" y="4272120"/>
            <a:ext cx="4469400" cy="734040"/>
          </a:xfrm>
          <a:prstGeom prst="rect">
            <a:avLst/>
          </a:prstGeom>
          <a:solidFill>
            <a:schemeClr val="tx2">
              <a:alpha val="50000"/>
            </a:schemeClr>
          </a:solidFill>
          <a:ln w="9360">
            <a:noFill/>
          </a:ln>
        </p:spPr>
        <p:style>
          <a:lnRef idx="0">
            <a:scrgbClr r="0" g="0" b="0"/>
          </a:lnRef>
          <a:fillRef idx="0">
            <a:scrgbClr r="0" g="0" b="0"/>
          </a:fillRef>
          <a:effectRef idx="0">
            <a:scrgbClr r="0" g="0" b="0"/>
          </a:effectRef>
          <a:fontRef idx="minor"/>
        </p:style>
      </p:sp>
      <p:sp>
        <p:nvSpPr>
          <p:cNvPr id="1182" name="CustomShape 15"/>
          <p:cNvSpPr/>
          <p:nvPr/>
        </p:nvSpPr>
        <p:spPr>
          <a:xfrm>
            <a:off x="5525640" y="4455360"/>
            <a:ext cx="23335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Execute the kernel</a:t>
            </a:r>
            <a:endParaRPr lang="en-US" sz="1800" b="0" strike="noStrike" spc="-1">
              <a:latin typeface="Arial"/>
            </a:endParaRPr>
          </a:p>
        </p:txBody>
      </p:sp>
      <p:sp>
        <p:nvSpPr>
          <p:cNvPr id="1183" name="CustomShape 16"/>
          <p:cNvSpPr/>
          <p:nvPr/>
        </p:nvSpPr>
        <p:spPr>
          <a:xfrm>
            <a:off x="4494600" y="5006520"/>
            <a:ext cx="4469400" cy="1125720"/>
          </a:xfrm>
          <a:prstGeom prst="rect">
            <a:avLst/>
          </a:prstGeom>
          <a:solidFill>
            <a:schemeClr val="tx1">
              <a:alpha val="50000"/>
            </a:schemeClr>
          </a:solidFill>
          <a:ln w="9360">
            <a:noFill/>
          </a:ln>
        </p:spPr>
        <p:style>
          <a:lnRef idx="0">
            <a:scrgbClr r="0" g="0" b="0"/>
          </a:lnRef>
          <a:fillRef idx="0">
            <a:scrgbClr r="0" g="0" b="0"/>
          </a:fillRef>
          <a:effectRef idx="0">
            <a:scrgbClr r="0" g="0" b="0"/>
          </a:effectRef>
          <a:fontRef idx="minor"/>
        </p:style>
      </p:sp>
      <p:sp>
        <p:nvSpPr>
          <p:cNvPr id="1184" name="CustomShape 17"/>
          <p:cNvSpPr/>
          <p:nvPr/>
        </p:nvSpPr>
        <p:spPr>
          <a:xfrm>
            <a:off x="5264280" y="5385240"/>
            <a:ext cx="28519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en-US" sz="1800" b="1" strike="noStrike" spc="-1">
                <a:solidFill>
                  <a:srgbClr val="000000"/>
                </a:solidFill>
                <a:latin typeface="Trebuchet MS"/>
                <a:ea typeface="ヒラギノ角ゴ ProN W3"/>
              </a:rPr>
              <a:t>Read results on the host</a:t>
            </a:r>
            <a:endParaRPr lang="en-US" sz="1800" b="0" strike="noStrike" spc="-1">
              <a:latin typeface="Arial"/>
            </a:endParaRPr>
          </a:p>
        </p:txBody>
      </p:sp>
      <p:sp>
        <p:nvSpPr>
          <p:cNvPr id="1185" name="CustomShape 18"/>
          <p:cNvSpPr/>
          <p:nvPr/>
        </p:nvSpPr>
        <p:spPr>
          <a:xfrm>
            <a:off x="74880" y="6132960"/>
            <a:ext cx="8838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It’s complicated, but most of this is “boilerplate” and not as bad as it looks.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Exercise 2: Running the Vadd kernel</a:t>
            </a:r>
            <a:endParaRPr lang="en-US" sz="4400" b="0" strike="noStrike" spc="-1">
              <a:latin typeface="Arial"/>
            </a:endParaRPr>
          </a:p>
        </p:txBody>
      </p:sp>
      <p:sp>
        <p:nvSpPr>
          <p:cNvPr id="1187"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inspect and verify that you can run an OpenCL kernel</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Take the provided C Vadd program. It will run a simple kernel to add two vectors together. </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Look at the host code and identify the API calls in the host code. Compare them against the API descriptions on the OpenCL reference card.</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There are some helper files which time the execution, output device information neatly and check errors.</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 message verifying that the vector addition completed successfully</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Overview of OpenCL APIs</a:t>
            </a:r>
            <a:endParaRPr lang="en-US" sz="4000" b="0" strike="noStrike" spc="-1">
              <a:latin typeface="Arial"/>
            </a:endParaRPr>
          </a:p>
        </p:txBody>
      </p:sp>
      <p:sp>
        <p:nvSpPr>
          <p:cNvPr id="118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4</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多种平台支持！</a:t>
            </a:r>
            <a:endParaRPr lang="en-US" sz="4400" b="0" strike="noStrike" spc="-1">
              <a:latin typeface="Arial"/>
            </a:endParaRPr>
          </a:p>
        </p:txBody>
      </p:sp>
      <p:sp>
        <p:nvSpPr>
          <p:cNvPr id="44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可以运行在很多平台上</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为了和每个设备所用的库函数协调合作，运行环境（runtime）使用 ICD 进行区分</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如果你针对通用运行环境（generic runtime）来编译代码, ICD 就会在需要的时候加载正确的平台运行环境（ platform runtime ）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这些运行环境可以在/etc/OpenCL/vendors 这个目录下找到</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programs can be “ugly”</a:t>
            </a:r>
            <a:endParaRPr lang="en-US" sz="4400" b="0" strike="noStrike" spc="-1">
              <a:latin typeface="Arial"/>
            </a:endParaRPr>
          </a:p>
        </p:txBody>
      </p:sp>
      <p:sp>
        <p:nvSpPr>
          <p:cNvPr id="1191" name="CustomShape 2"/>
          <p:cNvSpPr/>
          <p:nvPr/>
        </p:nvSpPr>
        <p:spPr>
          <a:xfrm>
            <a:off x="457200" y="1600200"/>
            <a:ext cx="85784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goal is extreme portability, so it exposes </a:t>
            </a:r>
            <a:r>
              <a:rPr lang="en-US" sz="3200" b="1" i="1" strike="noStrike" spc="-1">
                <a:solidFill>
                  <a:srgbClr val="9BBB59"/>
                </a:solidFill>
                <a:latin typeface="Trebuchet MS"/>
              </a:rPr>
              <a:t>everything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it is quite verbose!).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most of the host code is the same from one application to the next – the re-use  makes the verbosity a non-issue.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package common API combinations into functions or even C++ or Python classes to make the reuse more convenient.</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The C++ Interface</a:t>
            </a:r>
            <a:endParaRPr lang="en-US" sz="4400" b="0" strike="noStrike" spc="-1">
              <a:latin typeface="Arial"/>
            </a:endParaRPr>
          </a:p>
        </p:txBody>
      </p:sp>
      <p:sp>
        <p:nvSpPr>
          <p:cNvPr id="1193" name="CustomShape 2"/>
          <p:cNvSpPr/>
          <p:nvPr/>
        </p:nvSpPr>
        <p:spPr>
          <a:xfrm>
            <a:off x="179640" y="1456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Khronos has defined a common C++ header file containing a high level interface to OpenCL, </a:t>
            </a:r>
            <a:r>
              <a:rPr lang="en-US" sz="3200" b="0" strike="noStrike" spc="-1">
                <a:solidFill>
                  <a:srgbClr val="F79646"/>
                </a:solidFill>
                <a:latin typeface="Trebuchet MS"/>
              </a:rPr>
              <a:t>cl.hpp</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interface is dramatically easier to work with</a:t>
            </a:r>
            <a:r>
              <a:rPr lang="en-US" sz="3200" b="0" strike="noStrike" spc="-1" baseline="30000">
                <a:solidFill>
                  <a:srgbClr val="000000"/>
                </a:solidFill>
                <a:latin typeface="Trebuchet MS"/>
              </a:rPr>
              <a:t>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Key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Uses common defaults for the platform and command-queue, saving the programmer from extra coding for the most common use cases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Simplifies the basic API by bundling key parameters with the objects rather than requiring verbose and repetitive argument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Ability to “call” a kernel from the host, like a regular function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Error checking can be performed with C++ exceptions</a:t>
            </a:r>
            <a:endParaRPr lang="en-US" sz="2800" b="0" strike="noStrike" spc="-1">
              <a:latin typeface="Arial"/>
            </a:endParaRPr>
          </a:p>
        </p:txBody>
      </p:sp>
      <p:sp>
        <p:nvSpPr>
          <p:cNvPr id="1194" name="CustomShape 3"/>
          <p:cNvSpPr/>
          <p:nvPr/>
        </p:nvSpPr>
        <p:spPr>
          <a:xfrm>
            <a:off x="4990320" y="6488640"/>
            <a:ext cx="4332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baseline="30000">
                <a:solidFill>
                  <a:srgbClr val="000000"/>
                </a:solidFill>
                <a:latin typeface="Trebuchet MS"/>
                <a:ea typeface="DejaVu Sans"/>
              </a:rPr>
              <a:t>1</a:t>
            </a:r>
            <a:r>
              <a:rPr lang="en-US" sz="1800" b="0" strike="noStrike" spc="-1">
                <a:solidFill>
                  <a:srgbClr val="000000"/>
                </a:solidFill>
                <a:latin typeface="Trebuchet MS"/>
                <a:ea typeface="DejaVu Sans"/>
              </a:rPr>
              <a:t> especially for C++ programmers…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a:solidFill>
                  <a:srgbClr val="000000"/>
                </a:solidFill>
                <a:latin typeface="Trebuchet MS"/>
              </a:rPr>
              <a:t>C++ Interface:</a:t>
            </a:r>
            <a:br/>
            <a:r>
              <a:rPr lang="en-US" sz="4400" b="0" strike="noStrike" spc="-1">
                <a:solidFill>
                  <a:srgbClr val="000000"/>
                </a:solidFill>
                <a:latin typeface="Trebuchet MS"/>
              </a:rPr>
              <a:t>setting up the host program</a:t>
            </a:r>
            <a:endParaRPr lang="en-US" sz="4400" b="0" strike="noStrike" spc="-1">
              <a:latin typeface="Arial"/>
            </a:endParaRPr>
          </a:p>
        </p:txBody>
      </p:sp>
      <p:sp>
        <p:nvSpPr>
          <p:cNvPr id="1196" name="CustomShape 2"/>
          <p:cNvSpPr/>
          <p:nvPr/>
        </p:nvSpPr>
        <p:spPr>
          <a:xfrm>
            <a:off x="179640" y="1744200"/>
            <a:ext cx="8963640" cy="398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Enable OpenCL API </a:t>
            </a:r>
            <a:r>
              <a:rPr lang="en-US" sz="3200" b="0" strike="noStrike" spc="-1">
                <a:solidFill>
                  <a:srgbClr val="F79646"/>
                </a:solidFill>
                <a:latin typeface="Trebuchet MS"/>
              </a:rPr>
              <a:t>Exceptions</a:t>
            </a:r>
            <a:r>
              <a:rPr lang="en-US" sz="3200" b="0" strike="noStrike" spc="-1">
                <a:solidFill>
                  <a:srgbClr val="000000"/>
                </a:solidFill>
                <a:latin typeface="Trebuchet MS"/>
              </a:rPr>
              <a:t>. Do this </a:t>
            </a:r>
            <a:r>
              <a:rPr lang="en-US" sz="3200" b="0" strike="noStrike" spc="-1">
                <a:solidFill>
                  <a:srgbClr val="F79646"/>
                </a:solidFill>
                <a:latin typeface="Trebuchet MS"/>
              </a:rPr>
              <a:t>before </a:t>
            </a:r>
            <a:r>
              <a:rPr lang="en-US" sz="3200" b="0" strike="noStrike" spc="-1">
                <a:solidFill>
                  <a:srgbClr val="000000"/>
                </a:solidFill>
                <a:latin typeface="Trebuchet MS"/>
              </a:rPr>
              <a:t>including the header file</a:t>
            </a:r>
            <a:endParaRPr lang="en-US" sz="3200" b="0" strike="noStrike" spc="-1">
              <a:latin typeface="Arial"/>
            </a:endParaRPr>
          </a:p>
          <a:p>
            <a:pPr marL="457200">
              <a:lnSpc>
                <a:spcPct val="110000"/>
              </a:lnSpc>
              <a:spcBef>
                <a:spcPts val="561"/>
              </a:spcBef>
            </a:pPr>
            <a:r>
              <a:rPr lang="en-US" sz="2800" b="0" strike="noStrike" spc="-1">
                <a:solidFill>
                  <a:srgbClr val="738AC8"/>
                </a:solidFill>
                <a:latin typeface="Courier New Bold"/>
              </a:rPr>
              <a:t>#define __CL_ENABLE_EXCEPTIONS</a:t>
            </a:r>
            <a:endParaRPr lang="en-US" sz="2800" b="0" strike="noStrike" spc="-1">
              <a:latin typeface="Arial"/>
            </a:endParaRPr>
          </a:p>
          <a:p>
            <a:pPr marL="457200">
              <a:lnSpc>
                <a:spcPct val="110000"/>
              </a:lnSpc>
              <a:spcBef>
                <a:spcPts val="561"/>
              </a:spcBef>
            </a:pPr>
            <a:endParaRPr lang="en-US" sz="2800" b="0" strike="noStrike" spc="-1">
              <a:latin typeface="Arial"/>
            </a:endParaRPr>
          </a:p>
          <a:p>
            <a:pPr marL="357120" indent="-356400">
              <a:lnSpc>
                <a:spcPct val="110000"/>
              </a:lnSpc>
              <a:spcBef>
                <a:spcPts val="641"/>
              </a:spcBef>
              <a:buClr>
                <a:srgbClr val="000000"/>
              </a:buClr>
              <a:buFont typeface="Arial"/>
              <a:buChar char="•"/>
            </a:pPr>
            <a:r>
              <a:rPr lang="en-US" sz="3200" b="0" strike="noStrike" spc="-1">
                <a:solidFill>
                  <a:srgbClr val="000000"/>
                </a:solidFill>
                <a:latin typeface="Trebuchet MS"/>
              </a:rPr>
              <a:t>Include key header files … both standard and custom</a:t>
            </a:r>
            <a:endParaRPr lang="en-US" sz="3200" b="0" strike="noStrike" spc="-1">
              <a:latin typeface="Arial"/>
            </a:endParaRPr>
          </a:p>
          <a:p>
            <a:pPr marL="457200">
              <a:lnSpc>
                <a:spcPct val="110000"/>
              </a:lnSpc>
              <a:spcBef>
                <a:spcPts val="519"/>
              </a:spcBef>
            </a:pPr>
            <a:r>
              <a:rPr lang="en-US" sz="2600" b="0" strike="noStrike" spc="-1">
                <a:solidFill>
                  <a:srgbClr val="738AC8"/>
                </a:solidFill>
                <a:latin typeface="Courier New Bold"/>
              </a:rPr>
              <a:t>#include &lt;CL/cl.hpp&gt;   // Khronos C++ Wrapper API</a:t>
            </a:r>
            <a:endParaRPr lang="en-US" sz="2600" b="0" strike="noStrike" spc="-1">
              <a:latin typeface="Arial"/>
            </a:endParaRPr>
          </a:p>
          <a:p>
            <a:pPr marL="457200">
              <a:lnSpc>
                <a:spcPct val="110000"/>
              </a:lnSpc>
              <a:spcBef>
                <a:spcPts val="519"/>
              </a:spcBef>
            </a:pPr>
            <a:r>
              <a:rPr lang="en-US" sz="2600" b="0" strike="noStrike" spc="-1">
                <a:solidFill>
                  <a:srgbClr val="738AC8"/>
                </a:solidFill>
                <a:latin typeface="Courier New Bold"/>
              </a:rPr>
              <a:t>#include &lt;cstdio&gt;      // For C style </a:t>
            </a:r>
            <a:endParaRPr lang="en-US" sz="2600" b="0" strike="noStrike" spc="-1">
              <a:latin typeface="Arial"/>
            </a:endParaRPr>
          </a:p>
          <a:p>
            <a:pPr marL="457200">
              <a:lnSpc>
                <a:spcPct val="110000"/>
              </a:lnSpc>
              <a:spcBef>
                <a:spcPts val="519"/>
              </a:spcBef>
            </a:pPr>
            <a:r>
              <a:rPr lang="en-US" sz="2600" b="0" strike="noStrike" spc="-1">
                <a:solidFill>
                  <a:srgbClr val="738AC8"/>
                </a:solidFill>
                <a:latin typeface="Courier New Bold"/>
              </a:rPr>
              <a:t>#include &lt;iostream&gt;    // For C++ style IO</a:t>
            </a:r>
            <a:endParaRPr lang="en-US" sz="2600" b="0" strike="noStrike" spc="-1">
              <a:latin typeface="Arial"/>
            </a:endParaRPr>
          </a:p>
          <a:p>
            <a:pPr marL="457200">
              <a:lnSpc>
                <a:spcPct val="110000"/>
              </a:lnSpc>
              <a:spcBef>
                <a:spcPts val="519"/>
              </a:spcBef>
            </a:pPr>
            <a:r>
              <a:rPr lang="en-US" sz="2600" b="0" strike="noStrike" spc="-1">
                <a:solidFill>
                  <a:srgbClr val="738AC8"/>
                </a:solidFill>
                <a:latin typeface="Courier New Bold"/>
              </a:rPr>
              <a:t>#include &lt;vector&gt;      // For C++ vector types</a:t>
            </a:r>
            <a:endParaRPr lang="en-US" sz="2600" b="0" strike="noStrike" spc="-1">
              <a:latin typeface="Arial"/>
            </a:endParaRPr>
          </a:p>
          <a:p>
            <a:pPr marL="457200">
              <a:lnSpc>
                <a:spcPct val="110000"/>
              </a:lnSpc>
              <a:spcBef>
                <a:spcPts val="561"/>
              </a:spcBef>
            </a:pPr>
            <a:endParaRPr lang="en-US" sz="2600" b="0" strike="noStrike" spc="-1">
              <a:latin typeface="Arial"/>
            </a:endParaRPr>
          </a:p>
        </p:txBody>
      </p:sp>
      <p:sp>
        <p:nvSpPr>
          <p:cNvPr id="1197" name="CustomShape 3"/>
          <p:cNvSpPr/>
          <p:nvPr/>
        </p:nvSpPr>
        <p:spPr>
          <a:xfrm>
            <a:off x="5148000" y="5661360"/>
            <a:ext cx="367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For information about C++, see the appendix:</a:t>
            </a:r>
            <a:endParaRPr lang="en-US" sz="1800" b="0" strike="noStrike" spc="-1">
              <a:latin typeface="Arial"/>
            </a:endParaRPr>
          </a:p>
          <a:p>
            <a:pPr>
              <a:lnSpc>
                <a:spcPct val="100000"/>
              </a:lnSpc>
            </a:pPr>
            <a:r>
              <a:rPr lang="en-US" sz="1800" b="0" strike="noStrike" spc="-1">
                <a:solidFill>
                  <a:srgbClr val="4F81BD"/>
                </a:solidFill>
                <a:latin typeface="Trebuchet MS"/>
                <a:ea typeface="DejaVu Sans"/>
              </a:rPr>
              <a:t>“C++ for C programmers”.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3753360" y="898560"/>
            <a:ext cx="5311080" cy="59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600" b="1" strike="noStrike" spc="-1">
                <a:solidFill>
                  <a:srgbClr val="000000"/>
                </a:solidFill>
                <a:latin typeface="Courier New"/>
              </a:rPr>
              <a:t>// Create buffers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 True indicates CL_MEM_READ_ONLY</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 False indicates CL_MEM_READ_WRITE</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d_a = cl::</a:t>
            </a:r>
            <a:r>
              <a:rPr lang="en-US" sz="1600" b="1" strike="noStrike" spc="-1">
                <a:solidFill>
                  <a:srgbClr val="34411B"/>
                </a:solidFill>
                <a:latin typeface="Courier New"/>
              </a:rPr>
              <a:t>Buffer</a:t>
            </a:r>
            <a:r>
              <a:rPr lang="en-US" sz="1600" b="1" strike="noStrike" spc="-1">
                <a:solidFill>
                  <a:srgbClr val="000000"/>
                </a:solidFill>
                <a:latin typeface="Courier New"/>
              </a:rPr>
              <a:t>(context, </a:t>
            </a:r>
            <a:br/>
            <a:r>
              <a:rPr lang="en-US" sz="1600" b="1" strike="noStrike" spc="-1">
                <a:solidFill>
                  <a:srgbClr val="000000"/>
                </a:solidFill>
                <a:latin typeface="Courier New"/>
              </a:rPr>
              <a:t>        h_a.begin(), h_a.end(), </a:t>
            </a:r>
            <a:r>
              <a:rPr lang="en-US" sz="1600" b="1" strike="noStrike" spc="-1">
                <a:solidFill>
                  <a:srgbClr val="4F81BD"/>
                </a:solidFill>
                <a:latin typeface="Courier New"/>
              </a:rPr>
              <a:t>true</a:t>
            </a:r>
            <a:r>
              <a:rPr lang="en-US" sz="1600" b="1" strike="noStrike" spc="-1">
                <a:solidFill>
                  <a:srgbClr val="000000"/>
                </a:solidFill>
                <a:latin typeface="Courier New"/>
              </a:rPr>
              <a:t>);</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d_b = cl::</a:t>
            </a:r>
            <a:r>
              <a:rPr lang="en-US" sz="1600" b="1" strike="noStrike" spc="-1">
                <a:solidFill>
                  <a:srgbClr val="34411B"/>
                </a:solidFill>
                <a:latin typeface="Courier New"/>
              </a:rPr>
              <a:t>Buffer</a:t>
            </a:r>
            <a:r>
              <a:rPr lang="en-US" sz="1600" b="1" strike="noStrike" spc="-1">
                <a:solidFill>
                  <a:srgbClr val="000000"/>
                </a:solidFill>
                <a:latin typeface="Courier New"/>
              </a:rPr>
              <a:t>(context, </a:t>
            </a:r>
            <a:br/>
            <a:r>
              <a:rPr lang="en-US" sz="1600" b="1" strike="noStrike" spc="-1">
                <a:solidFill>
                  <a:srgbClr val="000000"/>
                </a:solidFill>
                <a:latin typeface="Courier New"/>
              </a:rPr>
              <a:t>        h_b.begin(), h_b.end(), </a:t>
            </a:r>
            <a:r>
              <a:rPr lang="en-US" sz="1600" b="1" strike="noStrike" spc="-1">
                <a:solidFill>
                  <a:srgbClr val="4F81BD"/>
                </a:solidFill>
                <a:latin typeface="Courier New"/>
              </a:rPr>
              <a:t>true</a:t>
            </a:r>
            <a:r>
              <a:rPr lang="en-US" sz="1600" b="1" strike="noStrike" spc="-1">
                <a:solidFill>
                  <a:srgbClr val="000000"/>
                </a:solidFill>
                <a:latin typeface="Courier New"/>
              </a:rPr>
              <a:t>);</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d_c = cl::Buffer(context,</a:t>
            </a:r>
            <a:br/>
            <a:r>
              <a:rPr lang="en-US" sz="1600" b="1" strike="noStrike" spc="-1">
                <a:solidFill>
                  <a:srgbClr val="000000"/>
                </a:solidFill>
                <a:latin typeface="Courier New"/>
              </a:rPr>
              <a:t>        CL_MEM_READ_WRITE,  </a:t>
            </a:r>
            <a:br/>
            <a:r>
              <a:rPr lang="en-US" sz="1600" b="1" strike="noStrike" spc="-1">
                <a:solidFill>
                  <a:srgbClr val="000000"/>
                </a:solidFill>
                <a:latin typeface="Courier New"/>
              </a:rPr>
              <a:t>        sizeof(float) * LENGTH);</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Enqueue the kernel</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vadd(cl::</a:t>
            </a:r>
            <a:r>
              <a:rPr lang="en-US" sz="1600" b="1" strike="noStrike" spc="-1">
                <a:solidFill>
                  <a:srgbClr val="34411B"/>
                </a:solidFill>
                <a:latin typeface="Courier New"/>
              </a:rPr>
              <a:t>EnqueueArgs</a:t>
            </a:r>
            <a:r>
              <a:rPr lang="en-US" sz="1600" b="1" strike="noStrike" spc="-1">
                <a:solidFill>
                  <a:srgbClr val="000000"/>
                </a:solidFill>
                <a:latin typeface="Courier New"/>
              </a:rPr>
              <a:t>(</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queue</a:t>
            </a:r>
            <a:r>
              <a:rPr lang="en-US" sz="1600" b="1" strike="noStrike" spc="-1">
                <a:solidFill>
                  <a:srgbClr val="9BBB59"/>
                </a:solidFill>
                <a:latin typeface="Courier New"/>
              </a:rPr>
              <a:t>, </a:t>
            </a:r>
            <a:endParaRPr lang="en-US" sz="1600" b="0" strike="noStrike" spc="-1">
              <a:latin typeface="Arial"/>
            </a:endParaRPr>
          </a:p>
          <a:p>
            <a:pPr marL="800280">
              <a:lnSpc>
                <a:spcPct val="100000"/>
              </a:lnSpc>
              <a:spcBef>
                <a:spcPts val="320"/>
              </a:spcBef>
            </a:pPr>
            <a:r>
              <a:rPr lang="en-US" sz="1600" b="1" strike="noStrike" spc="-1">
                <a:solidFill>
                  <a:srgbClr val="9BBB59"/>
                </a:solidFill>
                <a:latin typeface="Courier New"/>
              </a:rPr>
              <a:t>                </a:t>
            </a:r>
            <a:r>
              <a:rPr lang="en-US" sz="1600" b="1" strike="noStrike" spc="-1">
                <a:solidFill>
                  <a:srgbClr val="000000"/>
                </a:solidFill>
                <a:latin typeface="Courier New"/>
              </a:rPr>
              <a:t>cl::</a:t>
            </a:r>
            <a:r>
              <a:rPr lang="en-US" sz="1600" b="1" strike="noStrike" spc="-1">
                <a:solidFill>
                  <a:srgbClr val="34411B"/>
                </a:solidFill>
                <a:latin typeface="Courier New"/>
              </a:rPr>
              <a:t>NDRange</a:t>
            </a:r>
            <a:r>
              <a:rPr lang="en-US" sz="1600" b="1" strike="noStrike" spc="-1">
                <a:solidFill>
                  <a:srgbClr val="000000"/>
                </a:solidFill>
                <a:latin typeface="Courier New"/>
              </a:rPr>
              <a:t>(count)),</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d_a, d_b, d_c, count);</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copy</a:t>
            </a:r>
            <a:r>
              <a:rPr lang="en-US" sz="1600" b="1" strike="noStrike" spc="-1">
                <a:solidFill>
                  <a:srgbClr val="000000"/>
                </a:solidFill>
                <a:latin typeface="Courier New"/>
              </a:rPr>
              <a:t>(queue, </a:t>
            </a:r>
            <a:br/>
            <a:r>
              <a:rPr lang="en-US" sz="1600" b="1" strike="noStrike" spc="-1">
                <a:solidFill>
                  <a:srgbClr val="000000"/>
                </a:solidFill>
                <a:latin typeface="Courier New"/>
              </a:rPr>
              <a:t>      d_c, h_c.begin(), h_c.end());</a:t>
            </a:r>
            <a:endParaRPr lang="en-US" sz="1600" b="0" strike="noStrike" spc="-1">
              <a:latin typeface="Arial"/>
            </a:endParaRPr>
          </a:p>
        </p:txBody>
      </p:sp>
      <p:sp>
        <p:nvSpPr>
          <p:cNvPr id="1199" name="CustomShape 2"/>
          <p:cNvSpPr/>
          <p:nvPr/>
        </p:nvSpPr>
        <p:spPr>
          <a:xfrm>
            <a:off x="49320" y="933840"/>
            <a:ext cx="3875400" cy="57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600" b="1" strike="noStrike" spc="-1">
                <a:solidFill>
                  <a:srgbClr val="000000"/>
                </a:solidFill>
                <a:latin typeface="Courier New"/>
              </a:rPr>
              <a:t>std::vector&lt;</a:t>
            </a:r>
            <a:r>
              <a:rPr lang="en-US" sz="1600" b="1" strike="noStrike" spc="-1">
                <a:solidFill>
                  <a:srgbClr val="C0504D"/>
                </a:solidFill>
                <a:latin typeface="Courier New"/>
              </a:rPr>
              <a:t>float</a:t>
            </a:r>
            <a:r>
              <a:rPr lang="en-US" sz="1600" b="1" strike="noStrike" spc="-1">
                <a:solidFill>
                  <a:srgbClr val="000000"/>
                </a:solidFill>
                <a:latin typeface="Courier New"/>
              </a:rPr>
              <a:t>&gt;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  h_a(N), h_b(N), h_c(N);</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 initialize host vectors…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Buffer </a:t>
            </a:r>
            <a:r>
              <a:rPr lang="en-US" sz="1600" b="1" strike="noStrike" spc="-1">
                <a:solidFill>
                  <a:srgbClr val="000000"/>
                </a:solidFill>
                <a:latin typeface="Courier New"/>
              </a:rPr>
              <a:t>d_a, d_b, d_c;</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Context </a:t>
            </a:r>
            <a:r>
              <a:rPr lang="en-US" sz="1600" b="1" strike="noStrike" spc="-1">
                <a:solidFill>
                  <a:srgbClr val="000000"/>
                </a:solidFill>
                <a:latin typeface="Courier New"/>
              </a:rPr>
              <a:t> context( </a:t>
            </a:r>
            <a:br/>
            <a:r>
              <a:rPr lang="en-US" sz="1600" b="1" strike="noStrike" spc="-1">
                <a:solidFill>
                  <a:srgbClr val="000000"/>
                </a:solidFill>
                <a:latin typeface="Courier New"/>
              </a:rPr>
              <a:t>   CL_DEVICE_TYPE_DEFAULT);</a:t>
            </a:r>
            <a:b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CommandQueue</a:t>
            </a:r>
            <a:r>
              <a:rPr lang="en-US" sz="1600" b="1" strike="noStrike" spc="-1">
                <a:solidFill>
                  <a:srgbClr val="9BBB59"/>
                </a:solidFill>
                <a:latin typeface="Courier New"/>
              </a:rPr>
              <a:t> </a:t>
            </a:r>
            <a:br/>
            <a:r>
              <a:rPr lang="en-US" sz="1600" b="1" strike="noStrike" spc="-1">
                <a:solidFill>
                  <a:srgbClr val="9BBB59"/>
                </a:solidFill>
                <a:latin typeface="Courier New"/>
              </a:rPr>
              <a:t>   </a:t>
            </a:r>
            <a:r>
              <a:rPr lang="en-US" sz="1600" b="1" strike="noStrike" spc="-1">
                <a:solidFill>
                  <a:srgbClr val="000000"/>
                </a:solidFill>
                <a:latin typeface="Courier New"/>
              </a:rPr>
              <a:t>queue(context);</a:t>
            </a:r>
            <a:endParaRPr lang="en-US" sz="1600" b="0" strike="noStrike" spc="-1">
              <a:latin typeface="Arial"/>
            </a:endParaRPr>
          </a:p>
          <a:p>
            <a:pPr marL="399960">
              <a:lnSpc>
                <a:spcPct val="100000"/>
              </a:lnSpc>
              <a:spcBef>
                <a:spcPts val="241"/>
              </a:spcBef>
            </a:pPr>
            <a:endParaRPr lang="en-US" sz="1600" b="0" strike="noStrike" spc="-1">
              <a:latin typeface="Arial"/>
            </a:endParaRPr>
          </a:p>
          <a:p>
            <a:pPr marL="39996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Program</a:t>
            </a:r>
            <a:r>
              <a:rPr lang="en-US" sz="1600" b="1" strike="noStrike" spc="-1">
                <a:solidFill>
                  <a:srgbClr val="000000"/>
                </a:solidFill>
                <a:latin typeface="Courier New"/>
              </a:rPr>
              <a:t>  program(</a:t>
            </a:r>
            <a:endParaRPr lang="en-US" sz="1600" b="0" strike="noStrike" spc="-1">
              <a:latin typeface="Arial"/>
            </a:endParaRPr>
          </a:p>
          <a:p>
            <a:pPr marL="399960">
              <a:lnSpc>
                <a:spcPct val="100000"/>
              </a:lnSpc>
              <a:spcBef>
                <a:spcPts val="320"/>
              </a:spcBef>
            </a:pPr>
            <a:r>
              <a:rPr lang="en-US" sz="1600" b="1" strike="noStrike" spc="-1">
                <a:solidFill>
                  <a:srgbClr val="000000"/>
                </a:solidFill>
                <a:latin typeface="Courier New"/>
              </a:rPr>
              <a:t>  context,</a:t>
            </a:r>
            <a:endParaRPr lang="en-US" sz="1600" b="0" strike="noStrike" spc="-1">
              <a:latin typeface="Arial"/>
            </a:endParaRPr>
          </a:p>
          <a:p>
            <a:pPr marL="399960">
              <a:lnSpc>
                <a:spcPct val="100000"/>
              </a:lnSpc>
              <a:spcBef>
                <a:spcPts val="320"/>
              </a:spcBef>
            </a:pPr>
            <a:r>
              <a:rPr lang="en-US" sz="1600" b="1" strike="noStrike" spc="-1">
                <a:solidFill>
                  <a:srgbClr val="000000"/>
                </a:solidFill>
                <a:latin typeface="Courier New"/>
              </a:rPr>
              <a:t>  </a:t>
            </a:r>
            <a:r>
              <a:rPr lang="en-US" sz="1600" b="1" strike="noStrike" spc="-1">
                <a:solidFill>
                  <a:srgbClr val="17375E"/>
                </a:solidFill>
                <a:latin typeface="Courier New"/>
              </a:rPr>
              <a:t>loadprogram</a:t>
            </a:r>
            <a:r>
              <a:rPr lang="en-US" sz="1600" b="1" strike="noStrike" spc="-1">
                <a:solidFill>
                  <a:srgbClr val="000000"/>
                </a:solidFill>
                <a:latin typeface="Courier New"/>
              </a:rPr>
              <a:t>(“vadd.cl”),</a:t>
            </a:r>
            <a:r>
              <a:rPr lang="en-US" sz="1600" b="1" strike="noStrike" spc="-1">
                <a:solidFill>
                  <a:srgbClr val="4F81BD"/>
                </a:solidFill>
                <a:latin typeface="Courier New"/>
              </a:rPr>
              <a:t> </a:t>
            </a:r>
            <a:endParaRPr lang="en-US" sz="1600" b="0" strike="noStrike" spc="-1">
              <a:latin typeface="Arial"/>
            </a:endParaRPr>
          </a:p>
          <a:p>
            <a:pPr marL="399960">
              <a:lnSpc>
                <a:spcPct val="100000"/>
              </a:lnSpc>
              <a:spcBef>
                <a:spcPts val="320"/>
              </a:spcBef>
            </a:pPr>
            <a:r>
              <a:rPr lang="en-US" sz="1600" b="1" strike="noStrike" spc="-1">
                <a:solidFill>
                  <a:srgbClr val="4F81BD"/>
                </a:solidFill>
                <a:latin typeface="Courier New"/>
              </a:rPr>
              <a:t>  true</a:t>
            </a:r>
            <a:r>
              <a:rPr lang="en-US" sz="1600" b="1" strike="noStrike" spc="-1">
                <a:solidFill>
                  <a:srgbClr val="000000"/>
                </a:solidFill>
                <a:latin typeface="Courier New"/>
              </a:rPr>
              <a:t>);</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Create the kernel functor</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make_kernel&lt;</a:t>
            </a:r>
            <a:r>
              <a:rPr lang="en-US" sz="1600" b="1" strike="noStrike" spc="-1">
                <a:solidFill>
                  <a:srgbClr val="000000"/>
                </a:solidFill>
                <a:latin typeface="Courier New"/>
              </a:rPr>
              <a:t>cl::</a:t>
            </a:r>
            <a:r>
              <a:rPr lang="en-US" sz="1600" b="1" strike="noStrike" spc="-1">
                <a:solidFill>
                  <a:srgbClr val="34411B"/>
                </a:solidFill>
                <a:latin typeface="Courier New"/>
              </a:rPr>
              <a:t>Buffer,</a:t>
            </a:r>
            <a:br/>
            <a:r>
              <a:rPr lang="en-US" sz="1600" b="1" strike="noStrike" spc="-1">
                <a:solidFill>
                  <a:srgbClr val="000000"/>
                </a:solidFill>
                <a:latin typeface="Courier New"/>
              </a:rPr>
              <a:t> cl::</a:t>
            </a:r>
            <a:r>
              <a:rPr lang="en-US" sz="1600" b="1" strike="noStrike" spc="-1">
                <a:solidFill>
                  <a:srgbClr val="34411B"/>
                </a:solidFill>
                <a:latin typeface="Courier New"/>
              </a:rPr>
              <a:t>Buffer,</a:t>
            </a:r>
            <a:r>
              <a:rPr lang="en-US" sz="1600" b="1" strike="noStrike" spc="-1">
                <a:solidFill>
                  <a:srgbClr val="000000"/>
                </a:solidFill>
                <a:latin typeface="Courier New"/>
              </a:rPr>
              <a:t> cl::</a:t>
            </a:r>
            <a:r>
              <a:rPr lang="en-US" sz="1600" b="1" strike="noStrike" spc="-1">
                <a:solidFill>
                  <a:srgbClr val="34411B"/>
                </a:solidFill>
                <a:latin typeface="Courier New"/>
              </a:rPr>
              <a:t>Buffer, int</a:t>
            </a:r>
            <a:r>
              <a:rPr lang="en-US" sz="1600" b="1" strike="noStrike" spc="-1">
                <a:solidFill>
                  <a:srgbClr val="000000"/>
                </a:solidFill>
                <a:latin typeface="Courier New"/>
              </a:rPr>
              <a:t>&gt;  </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vadd(program, “vadd”);</a:t>
            </a:r>
            <a:endParaRPr lang="en-US" sz="1600" b="0" strike="noStrike" spc="-1">
              <a:latin typeface="Arial"/>
            </a:endParaRPr>
          </a:p>
          <a:p>
            <a:pPr marL="800280">
              <a:lnSpc>
                <a:spcPct val="100000"/>
              </a:lnSpc>
              <a:spcBef>
                <a:spcPts val="320"/>
              </a:spcBef>
            </a:pPr>
            <a:endParaRPr lang="en-US" sz="1600" b="0" strike="noStrike" spc="-1">
              <a:latin typeface="Arial"/>
            </a:endParaRPr>
          </a:p>
        </p:txBody>
      </p:sp>
      <p:sp>
        <p:nvSpPr>
          <p:cNvPr id="1200" name="CustomShape 3"/>
          <p:cNvSpPr/>
          <p:nvPr/>
        </p:nvSpPr>
        <p:spPr>
          <a:xfrm>
            <a:off x="0" y="-27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interface: The vadd host program</a:t>
            </a:r>
            <a:endParaRPr lang="en-US" sz="4400" b="0" strike="noStrike" spc="-1">
              <a:latin typeface="Arial"/>
            </a:endParaRPr>
          </a:p>
        </p:txBody>
      </p:sp>
      <p:sp>
        <p:nvSpPr>
          <p:cNvPr id="1201" name="Line 4"/>
          <p:cNvSpPr/>
          <p:nvPr/>
        </p:nvSpPr>
        <p:spPr>
          <a:xfrm>
            <a:off x="3753360" y="961560"/>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C++ Buffer Constructor</a:t>
            </a:r>
            <a:endParaRPr lang="en-US" sz="4400" b="0" strike="noStrike" spc="-1">
              <a:latin typeface="Arial"/>
            </a:endParaRPr>
          </a:p>
        </p:txBody>
      </p:sp>
      <p:sp>
        <p:nvSpPr>
          <p:cNvPr id="1203" name="CustomShape 2"/>
          <p:cNvSpPr/>
          <p:nvPr/>
        </p:nvSpPr>
        <p:spPr>
          <a:xfrm>
            <a:off x="0" y="1124640"/>
            <a:ext cx="9143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This is the API definition:</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Buffer(startIterator, endIterator, bool readOnly, bool useHostPtr)</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a:t>
            </a:r>
            <a:r>
              <a:rPr lang="en-US" sz="3200" b="0" strike="noStrike" spc="-1">
                <a:solidFill>
                  <a:srgbClr val="4F81BD"/>
                </a:solidFill>
                <a:latin typeface="Trebuchet MS"/>
              </a:rPr>
              <a:t>readOnly </a:t>
            </a:r>
            <a:r>
              <a:rPr lang="en-US" sz="3200" b="0" strike="noStrike" spc="-1">
                <a:solidFill>
                  <a:srgbClr val="000000"/>
                </a:solidFill>
                <a:latin typeface="Trebuchet MS"/>
              </a:rPr>
              <a:t>boolean specifies whether the memory is CL_MEM_READ_ONLY (true) or CL_MEM_READ_WRITE (false)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You must specify a true or false here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a:t>
            </a:r>
            <a:r>
              <a:rPr lang="en-US" sz="3200" b="0" strike="noStrike" spc="-1">
                <a:solidFill>
                  <a:srgbClr val="4F81BD"/>
                </a:solidFill>
                <a:latin typeface="Trebuchet MS"/>
              </a:rPr>
              <a:t>useHostPtr </a:t>
            </a:r>
            <a:r>
              <a:rPr lang="en-US" sz="3200" b="0" strike="noStrike" spc="-1">
                <a:solidFill>
                  <a:srgbClr val="000000"/>
                </a:solidFill>
                <a:latin typeface="Trebuchet MS"/>
              </a:rPr>
              <a:t>boolean is default false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Therefore the array defined by the iterators is </a:t>
            </a:r>
            <a:r>
              <a:rPr lang="en-US" sz="2800" b="0" strike="noStrike" spc="-1">
                <a:solidFill>
                  <a:srgbClr val="F79646"/>
                </a:solidFill>
                <a:latin typeface="Trebuchet MS"/>
              </a:rPr>
              <a:t>implicitly copied </a:t>
            </a:r>
            <a:r>
              <a:rPr lang="en-US" sz="2800" b="0" strike="noStrike" spc="-1">
                <a:solidFill>
                  <a:srgbClr val="000000"/>
                </a:solidFill>
                <a:latin typeface="Trebuchet MS"/>
              </a:rPr>
              <a:t>into device memory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If you specify </a:t>
            </a:r>
            <a:r>
              <a:rPr lang="en-US" sz="2800" b="0" strike="noStrike" spc="-1">
                <a:solidFill>
                  <a:srgbClr val="F79646"/>
                </a:solidFill>
                <a:latin typeface="Trebuchet MS"/>
              </a:rPr>
              <a:t>true</a:t>
            </a:r>
            <a:r>
              <a:rPr lang="en-US" sz="2800" b="0" strike="noStrike" spc="-1">
                <a:solidFill>
                  <a:srgbClr val="000000"/>
                </a:solidFill>
                <a:latin typeface="Trebuchet MS"/>
              </a:rPr>
              <a: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 memory specified by the iterators must be </a:t>
            </a:r>
            <a:r>
              <a:rPr lang="en-US" sz="2400" b="0" strike="noStrike" spc="-1">
                <a:solidFill>
                  <a:srgbClr val="4F81BD"/>
                </a:solidFill>
                <a:latin typeface="Trebuchet MS"/>
              </a:rPr>
              <a:t>contiguous</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 context </a:t>
            </a:r>
            <a:r>
              <a:rPr lang="en-US" sz="2400" b="0" strike="noStrike" spc="-1">
                <a:solidFill>
                  <a:srgbClr val="4F81BD"/>
                </a:solidFill>
                <a:latin typeface="Trebuchet MS"/>
              </a:rPr>
              <a:t>uses the pointer </a:t>
            </a:r>
            <a:r>
              <a:rPr lang="en-US" sz="2400" b="0" strike="noStrike" spc="-1">
                <a:solidFill>
                  <a:srgbClr val="000000"/>
                </a:solidFill>
                <a:latin typeface="Trebuchet MS"/>
              </a:rPr>
              <a:t>to the host memory, which becomes device accessible - this is the same as CL_MEM_USE_HOST_PTR</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 array </a:t>
            </a:r>
            <a:r>
              <a:rPr lang="en-US" sz="2400" b="1" strike="noStrike" spc="-1">
                <a:solidFill>
                  <a:srgbClr val="F79646"/>
                </a:solidFill>
                <a:latin typeface="Trebuchet MS"/>
              </a:rPr>
              <a:t>is not </a:t>
            </a:r>
            <a:r>
              <a:rPr lang="en-US" sz="2400" b="0" strike="noStrike" spc="-1">
                <a:solidFill>
                  <a:srgbClr val="000000"/>
                </a:solidFill>
                <a:latin typeface="Trebuchet MS"/>
              </a:rPr>
              <a:t>copied to device memory</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We can also specify a context to use as the first argument in this API call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C++ Buffer Constructor</a:t>
            </a:r>
            <a:endParaRPr lang="en-US" sz="4400" b="0" strike="noStrike" spc="-1">
              <a:latin typeface="Arial"/>
            </a:endParaRPr>
          </a:p>
        </p:txBody>
      </p:sp>
      <p:sp>
        <p:nvSpPr>
          <p:cNvPr id="1205"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using the buffer constructor which uses C++ vector iterators, remember: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is a blocking call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constructor will enqueue a copy to the first Device in the context (when useHostPtr == false)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OpenCL runtime will </a:t>
            </a:r>
            <a:r>
              <a:rPr lang="en-US" sz="2800" b="0" strike="noStrike" spc="-1">
                <a:solidFill>
                  <a:srgbClr val="F79646"/>
                </a:solidFill>
                <a:latin typeface="Trebuchet MS"/>
              </a:rPr>
              <a:t>automatically </a:t>
            </a:r>
            <a:r>
              <a:rPr lang="en-US" sz="2800" b="0" strike="noStrike" spc="-1">
                <a:solidFill>
                  <a:srgbClr val="000000"/>
                </a:solidFill>
                <a:latin typeface="Trebuchet MS"/>
              </a:rPr>
              <a:t>ensure the buffer is copied across to the actual device you enqueue a kernel on later if you enqueue the kernel on a different device within this context</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Python Interface</a:t>
            </a:r>
            <a:endParaRPr lang="en-US" sz="4400" b="0" strike="noStrike" spc="-1">
              <a:latin typeface="Arial"/>
            </a:endParaRPr>
          </a:p>
        </p:txBody>
      </p:sp>
      <p:sp>
        <p:nvSpPr>
          <p:cNvPr id="12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python library by Andreas Klockner from University of Illinois at Urbana-Champaign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interface is dramatically easier to work with</a:t>
            </a:r>
            <a:r>
              <a:rPr lang="en-US" sz="3200" b="0" strike="noStrike" spc="-1" baseline="30000">
                <a:solidFill>
                  <a:srgbClr val="000000"/>
                </a:solidFill>
                <a:latin typeface="Trebuchet MS"/>
              </a:rPr>
              <a:t>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Key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Helper functions to choose platform/device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getInfo() methods are class attributes – no need to call the method itself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Call a kernel as a method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Multi-line strings – no need to escape new lines!</a:t>
            </a:r>
            <a:endParaRPr lang="en-US" sz="2800" b="0" strike="noStrike" spc="-1">
              <a:latin typeface="Arial"/>
            </a:endParaRPr>
          </a:p>
        </p:txBody>
      </p:sp>
      <p:sp>
        <p:nvSpPr>
          <p:cNvPr id="1208" name="CustomShape 3"/>
          <p:cNvSpPr/>
          <p:nvPr/>
        </p:nvSpPr>
        <p:spPr>
          <a:xfrm>
            <a:off x="3349080" y="6488640"/>
            <a:ext cx="43171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baseline="30000">
                <a:solidFill>
                  <a:srgbClr val="000000"/>
                </a:solidFill>
                <a:latin typeface="Trebuchet MS"/>
                <a:ea typeface="DejaVu Sans"/>
              </a:rPr>
              <a:t>1</a:t>
            </a:r>
            <a:r>
              <a:rPr lang="en-US" sz="1800" b="0" strike="noStrike" spc="-1">
                <a:solidFill>
                  <a:srgbClr val="000000"/>
                </a:solidFill>
                <a:latin typeface="Trebuchet MS"/>
                <a:ea typeface="DejaVu Sans"/>
              </a:rPr>
              <a:t> not just for python programmers…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Setting up the host program </a:t>
            </a:r>
            <a:endParaRPr lang="en-US" sz="4400" b="0" strike="noStrike" spc="-1">
              <a:latin typeface="Arial"/>
            </a:endParaRPr>
          </a:p>
        </p:txBody>
      </p:sp>
      <p:sp>
        <p:nvSpPr>
          <p:cNvPr id="121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Import the pyopencl library</a:t>
            </a:r>
            <a:endParaRPr lang="en-US" sz="3200" b="0" strike="noStrike" spc="-1">
              <a:latin typeface="Arial"/>
            </a:endParaRPr>
          </a:p>
          <a:p>
            <a:pPr marL="457200">
              <a:lnSpc>
                <a:spcPct val="100000"/>
              </a:lnSpc>
              <a:spcBef>
                <a:spcPts val="561"/>
              </a:spcBef>
            </a:pPr>
            <a:r>
              <a:rPr lang="en-US" sz="2800" b="0" strike="noStrike" spc="-1">
                <a:solidFill>
                  <a:srgbClr val="C0504D"/>
                </a:solidFill>
                <a:latin typeface="Courier New Bold"/>
              </a:rPr>
              <a:t>import</a:t>
            </a:r>
            <a:r>
              <a:rPr lang="en-US" sz="2800" b="0" strike="noStrike" spc="-1">
                <a:solidFill>
                  <a:srgbClr val="000000"/>
                </a:solidFill>
                <a:latin typeface="Courier New Bold"/>
              </a:rPr>
              <a:t> pyopencl </a:t>
            </a:r>
            <a:r>
              <a:rPr lang="en-US" sz="2800" b="0" strike="noStrike" spc="-1">
                <a:solidFill>
                  <a:srgbClr val="C0504D"/>
                </a:solidFill>
                <a:latin typeface="Courier New Bold"/>
              </a:rPr>
              <a:t>as</a:t>
            </a:r>
            <a:r>
              <a:rPr lang="en-US" sz="2800" b="0" strike="noStrike" spc="-1">
                <a:solidFill>
                  <a:srgbClr val="000000"/>
                </a:solidFill>
                <a:latin typeface="Courier New Bold"/>
              </a:rPr>
              <a:t> cl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Import numpy to use arrays etc.</a:t>
            </a:r>
            <a:endParaRPr lang="en-US" sz="3200" b="0" strike="noStrike" spc="-1">
              <a:latin typeface="Arial"/>
            </a:endParaRPr>
          </a:p>
          <a:p>
            <a:pPr marL="457200">
              <a:lnSpc>
                <a:spcPct val="100000"/>
              </a:lnSpc>
              <a:spcBef>
                <a:spcPts val="561"/>
              </a:spcBef>
            </a:pPr>
            <a:r>
              <a:rPr lang="en-US" sz="2800" b="0" strike="noStrike" spc="-1">
                <a:solidFill>
                  <a:srgbClr val="C0504D"/>
                </a:solidFill>
                <a:latin typeface="Courier New Bold"/>
              </a:rPr>
              <a:t>import</a:t>
            </a:r>
            <a:r>
              <a:rPr lang="en-US" sz="2800" b="0" strike="noStrike" spc="-1">
                <a:solidFill>
                  <a:srgbClr val="000000"/>
                </a:solidFill>
                <a:latin typeface="Courier New Bold"/>
              </a:rPr>
              <a:t> 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Some of the examples use a helper library to print out some information</a:t>
            </a:r>
            <a:endParaRPr lang="en-US" sz="3200" b="0" strike="noStrike" spc="-1">
              <a:latin typeface="Arial"/>
            </a:endParaRPr>
          </a:p>
          <a:p>
            <a:pPr marL="457200">
              <a:lnSpc>
                <a:spcPct val="100000"/>
              </a:lnSpc>
              <a:spcBef>
                <a:spcPts val="561"/>
              </a:spcBef>
            </a:pPr>
            <a:r>
              <a:rPr lang="en-US" sz="2800" b="0" strike="noStrike" spc="-1">
                <a:solidFill>
                  <a:srgbClr val="C0504D"/>
                </a:solidFill>
                <a:latin typeface="Courier New Bold"/>
              </a:rPr>
              <a:t>import</a:t>
            </a:r>
            <a:r>
              <a:rPr lang="en-US" sz="2800" b="0" strike="noStrike" spc="-1">
                <a:solidFill>
                  <a:srgbClr val="000000"/>
                </a:solidFill>
                <a:latin typeface="Courier New Bold"/>
              </a:rPr>
              <a:t> deviceinfo</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N = 1024</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create context, queue and program</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context = </a:t>
            </a:r>
            <a:r>
              <a:rPr lang="en-US" sz="1400" b="1" strike="noStrike" spc="-1">
                <a:solidFill>
                  <a:srgbClr val="9BBB59"/>
                </a:solidFill>
                <a:latin typeface="Courier New Bold"/>
              </a:rPr>
              <a:t>cl.create_some_context</a:t>
            </a: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queue = </a:t>
            </a:r>
            <a:r>
              <a:rPr lang="en-US" sz="1400" b="1" strike="noStrike" spc="-1">
                <a:solidFill>
                  <a:srgbClr val="9BBB59"/>
                </a:solidFill>
                <a:latin typeface="Courier New Bold"/>
              </a:rPr>
              <a:t>cl.CommandQueue</a:t>
            </a:r>
            <a:r>
              <a:rPr lang="en-US" sz="1400" b="1" strike="noStrike" spc="-1">
                <a:solidFill>
                  <a:srgbClr val="000000"/>
                </a:solidFill>
                <a:latin typeface="Courier New Bold"/>
              </a:rPr>
              <a:t>(context)</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kernelsource = </a:t>
            </a:r>
            <a:r>
              <a:rPr lang="en-US" sz="1400" b="1" strike="noStrike" spc="-1">
                <a:solidFill>
                  <a:srgbClr val="4F81BD"/>
                </a:solidFill>
                <a:latin typeface="Courier New Bold"/>
              </a:rPr>
              <a:t>open</a:t>
            </a:r>
            <a:r>
              <a:rPr lang="en-US" sz="1400" b="1" strike="noStrike" spc="-1">
                <a:solidFill>
                  <a:srgbClr val="000000"/>
                </a:solidFill>
                <a:latin typeface="Courier New Bold"/>
              </a:rPr>
              <a:t>(‘vadd.cl’).read()</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program = </a:t>
            </a:r>
            <a:r>
              <a:rPr lang="en-US" sz="1400" b="1" strike="noStrike" spc="-1">
                <a:solidFill>
                  <a:srgbClr val="9BBB59"/>
                </a:solidFill>
                <a:latin typeface="Courier New Bold"/>
              </a:rPr>
              <a:t>cl.Program</a:t>
            </a:r>
            <a:r>
              <a:rPr lang="en-US" sz="1400" b="1" strike="noStrike" spc="-1">
                <a:solidFill>
                  <a:srgbClr val="000000"/>
                </a:solidFill>
                <a:latin typeface="Courier New Bold"/>
              </a:rPr>
              <a:t>(context, kernelsource).</a:t>
            </a:r>
            <a:r>
              <a:rPr lang="en-US" sz="1400" b="1" strike="noStrike" spc="-1">
                <a:solidFill>
                  <a:srgbClr val="9BBB59"/>
                </a:solidFill>
                <a:latin typeface="Courier New Bold"/>
              </a:rPr>
              <a:t>build</a:t>
            </a: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create host arrays</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h_a = </a:t>
            </a:r>
            <a:r>
              <a:rPr lang="en-US" sz="1400" b="1" strike="noStrike" spc="-1">
                <a:solidFill>
                  <a:srgbClr val="C0504D"/>
                </a:solidFill>
                <a:latin typeface="Courier New Bold"/>
              </a:rPr>
              <a:t>numpy.random.rand</a:t>
            </a:r>
            <a:r>
              <a:rPr lang="en-US" sz="1400" b="1" strike="noStrike" spc="-1">
                <a:solidFill>
                  <a:srgbClr val="000000"/>
                </a:solidFill>
                <a:latin typeface="Courier New Bold"/>
              </a:rPr>
              <a:t>(N).</a:t>
            </a:r>
            <a:r>
              <a:rPr lang="en-US" sz="1400" b="1" strike="noStrike" spc="-1">
                <a:solidFill>
                  <a:srgbClr val="C0504D"/>
                </a:solidFill>
                <a:latin typeface="Courier New Bold"/>
              </a:rPr>
              <a:t>astype</a:t>
            </a:r>
            <a:r>
              <a:rPr lang="en-US" sz="1400" b="1" strike="noStrike" spc="-1">
                <a:solidFill>
                  <a:srgbClr val="000000"/>
                </a:solidFill>
                <a:latin typeface="Courier New Bold"/>
              </a:rPr>
              <a:t>(float32)</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h_b = </a:t>
            </a:r>
            <a:r>
              <a:rPr lang="en-US" sz="1400" b="1" strike="noStrike" spc="-1">
                <a:solidFill>
                  <a:srgbClr val="C0504D"/>
                </a:solidFill>
                <a:latin typeface="Courier New Bold"/>
              </a:rPr>
              <a:t>numpy.random.rand</a:t>
            </a:r>
            <a:r>
              <a:rPr lang="en-US" sz="1400" b="1" strike="noStrike" spc="-1">
                <a:solidFill>
                  <a:srgbClr val="000000"/>
                </a:solidFill>
                <a:latin typeface="Courier New Bold"/>
              </a:rPr>
              <a:t>(N).</a:t>
            </a:r>
            <a:r>
              <a:rPr lang="en-US" sz="1400" b="1" strike="noStrike" spc="-1">
                <a:solidFill>
                  <a:srgbClr val="C0504D"/>
                </a:solidFill>
                <a:latin typeface="Courier New Bold"/>
              </a:rPr>
              <a:t>astype</a:t>
            </a:r>
            <a:r>
              <a:rPr lang="en-US" sz="1400" b="1" strike="noStrike" spc="-1">
                <a:solidFill>
                  <a:srgbClr val="000000"/>
                </a:solidFill>
                <a:latin typeface="Courier New Bold"/>
              </a:rPr>
              <a:t>(float32)</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h_c = </a:t>
            </a:r>
            <a:r>
              <a:rPr lang="en-US" sz="1400" b="1" strike="noStrike" spc="-1">
                <a:solidFill>
                  <a:srgbClr val="C0504D"/>
                </a:solidFill>
                <a:latin typeface="Courier New Bold"/>
              </a:rPr>
              <a:t>numpy.empty</a:t>
            </a:r>
            <a:r>
              <a:rPr lang="en-US" sz="1400" b="1" strike="noStrike" spc="-1">
                <a:solidFill>
                  <a:srgbClr val="000000"/>
                </a:solidFill>
                <a:latin typeface="Courier New Bold"/>
              </a:rPr>
              <a:t>(N).</a:t>
            </a:r>
            <a:r>
              <a:rPr lang="en-US" sz="1400" b="1" strike="noStrike" spc="-1">
                <a:solidFill>
                  <a:srgbClr val="C0504D"/>
                </a:solidFill>
                <a:latin typeface="Courier New Bold"/>
              </a:rPr>
              <a:t>astype</a:t>
            </a:r>
            <a:r>
              <a:rPr lang="en-US" sz="1400" b="1" strike="noStrike" spc="-1">
                <a:solidFill>
                  <a:srgbClr val="000000"/>
                </a:solidFill>
                <a:latin typeface="Courier New Bold"/>
              </a:rPr>
              <a:t>(float32)</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create device buffers</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mf = </a:t>
            </a:r>
            <a:r>
              <a:rPr lang="en-US" sz="1400" b="1" strike="noStrike" spc="-1">
                <a:solidFill>
                  <a:srgbClr val="9BBB59"/>
                </a:solidFill>
                <a:latin typeface="Courier New Bold"/>
              </a:rPr>
              <a:t>cl.mem_flags</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d_a = </a:t>
            </a:r>
            <a:r>
              <a:rPr lang="en-US" sz="1400" b="1" strike="noStrike" spc="-1">
                <a:solidFill>
                  <a:srgbClr val="9BBB59"/>
                </a:solidFill>
                <a:latin typeface="Courier New Bold"/>
              </a:rPr>
              <a:t>cl.Buffer</a:t>
            </a:r>
            <a:r>
              <a:rPr lang="en-US" sz="1400" b="1" strike="noStrike" spc="-1">
                <a:solidFill>
                  <a:srgbClr val="000000"/>
                </a:solidFill>
                <a:latin typeface="Courier New Bold"/>
              </a:rPr>
              <a:t>(context, mf.</a:t>
            </a:r>
            <a:r>
              <a:rPr lang="en-US" sz="1400" b="1" strike="noStrike" spc="-1">
                <a:solidFill>
                  <a:srgbClr val="4F81BD"/>
                </a:solidFill>
                <a:latin typeface="Courier New Bold"/>
              </a:rPr>
              <a:t>READ_ONLY </a:t>
            </a:r>
            <a:r>
              <a:rPr lang="en-US" sz="1400" b="1" strike="noStrike" spc="-1">
                <a:solidFill>
                  <a:srgbClr val="000000"/>
                </a:solidFill>
                <a:latin typeface="Courier New Bold"/>
              </a:rPr>
              <a:t>| mf.</a:t>
            </a:r>
            <a:r>
              <a:rPr lang="en-US" sz="1400" b="1" strike="noStrike" spc="-1">
                <a:solidFill>
                  <a:srgbClr val="4F81BD"/>
                </a:solidFill>
                <a:latin typeface="Courier New Bold"/>
              </a:rPr>
              <a:t>COPY_HOST_PTR</a:t>
            </a:r>
            <a:r>
              <a:rPr lang="en-US" sz="1400" b="1" strike="noStrike" spc="-1">
                <a:solidFill>
                  <a:srgbClr val="000000"/>
                </a:solidFill>
                <a:latin typeface="Courier New Bold"/>
              </a:rPr>
              <a:t>, </a:t>
            </a:r>
            <a:r>
              <a:rPr lang="en-US" sz="1400" b="1" i="1" strike="noStrike" spc="-1">
                <a:solidFill>
                  <a:srgbClr val="17375E"/>
                </a:solidFill>
                <a:latin typeface="Courier New Bold"/>
              </a:rPr>
              <a:t>hostbuf</a:t>
            </a:r>
            <a:r>
              <a:rPr lang="en-US" sz="1400" b="1" strike="noStrike" spc="-1">
                <a:solidFill>
                  <a:srgbClr val="000000"/>
                </a:solidFill>
                <a:latin typeface="Courier New Bold"/>
              </a:rPr>
              <a:t>=h_a)</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d_b = </a:t>
            </a:r>
            <a:r>
              <a:rPr lang="en-US" sz="1400" b="1" strike="noStrike" spc="-1">
                <a:solidFill>
                  <a:srgbClr val="9BBB59"/>
                </a:solidFill>
                <a:latin typeface="Courier New Bold"/>
              </a:rPr>
              <a:t>cl.Buffer</a:t>
            </a:r>
            <a:r>
              <a:rPr lang="en-US" sz="1400" b="1" strike="noStrike" spc="-1">
                <a:solidFill>
                  <a:srgbClr val="000000"/>
                </a:solidFill>
                <a:latin typeface="Courier New Bold"/>
              </a:rPr>
              <a:t>(context, mf.</a:t>
            </a:r>
            <a:r>
              <a:rPr lang="en-US" sz="1400" b="1" strike="noStrike" spc="-1">
                <a:solidFill>
                  <a:srgbClr val="4F81BD"/>
                </a:solidFill>
                <a:latin typeface="Courier New Bold"/>
              </a:rPr>
              <a:t>READ_ONLY</a:t>
            </a:r>
            <a:r>
              <a:rPr lang="en-US" sz="1400" b="1" strike="noStrike" spc="-1">
                <a:solidFill>
                  <a:srgbClr val="000000"/>
                </a:solidFill>
                <a:latin typeface="Courier New Bold"/>
              </a:rPr>
              <a:t> | mf.</a:t>
            </a:r>
            <a:r>
              <a:rPr lang="en-US" sz="1400" b="1" strike="noStrike" spc="-1">
                <a:solidFill>
                  <a:srgbClr val="4F81BD"/>
                </a:solidFill>
                <a:latin typeface="Courier New Bold"/>
              </a:rPr>
              <a:t>COPY_HOST_PTR</a:t>
            </a:r>
            <a:r>
              <a:rPr lang="en-US" sz="1400" b="1" strike="noStrike" spc="-1">
                <a:solidFill>
                  <a:srgbClr val="000000"/>
                </a:solidFill>
                <a:latin typeface="Courier New Bold"/>
              </a:rPr>
              <a:t>, </a:t>
            </a:r>
            <a:r>
              <a:rPr lang="en-US" sz="1400" b="1" i="1" strike="noStrike" spc="-1">
                <a:solidFill>
                  <a:srgbClr val="17375E"/>
                </a:solidFill>
                <a:latin typeface="Courier New Bold"/>
              </a:rPr>
              <a:t>hostbuf</a:t>
            </a:r>
            <a:r>
              <a:rPr lang="en-US" sz="1400" b="1" strike="noStrike" spc="-1">
                <a:solidFill>
                  <a:srgbClr val="000000"/>
                </a:solidFill>
                <a:latin typeface="Courier New Bold"/>
              </a:rPr>
              <a:t>=h_b)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d_c = </a:t>
            </a:r>
            <a:r>
              <a:rPr lang="en-US" sz="1400" b="1" strike="noStrike" spc="-1">
                <a:solidFill>
                  <a:srgbClr val="9BBB59"/>
                </a:solidFill>
                <a:latin typeface="Courier New Bold"/>
              </a:rPr>
              <a:t>cl.Buffer</a:t>
            </a:r>
            <a:r>
              <a:rPr lang="en-US" sz="1400" b="1" strike="noStrike" spc="-1">
                <a:solidFill>
                  <a:srgbClr val="000000"/>
                </a:solidFill>
                <a:latin typeface="Courier New Bold"/>
              </a:rPr>
              <a:t>(context, mf.</a:t>
            </a:r>
            <a:r>
              <a:rPr lang="en-US" sz="1400" b="1" strike="noStrike" spc="-1">
                <a:solidFill>
                  <a:srgbClr val="4F81BD"/>
                </a:solidFill>
                <a:latin typeface="Courier New Bold"/>
              </a:rPr>
              <a:t>WRITE_ONLY</a:t>
            </a:r>
            <a:r>
              <a:rPr lang="en-US" sz="1400" b="1" strike="noStrike" spc="-1">
                <a:solidFill>
                  <a:srgbClr val="000000"/>
                </a:solidFill>
                <a:latin typeface="Courier New Bold"/>
              </a:rPr>
              <a:t>, h_c.</a:t>
            </a:r>
            <a:r>
              <a:rPr lang="en-US" sz="1400" b="1" strike="noStrike" spc="-1">
                <a:solidFill>
                  <a:srgbClr val="C0504D"/>
                </a:solidFill>
                <a:latin typeface="Courier New Bold"/>
              </a:rPr>
              <a:t>nbytes</a:t>
            </a: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run kernel</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vadd = program.vadd</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vadd.set_scalar_arg_dtypes([None, None, None, numpy.uint32])</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vadd(queue, h_a.</a:t>
            </a:r>
            <a:r>
              <a:rPr lang="en-US" sz="1400" b="1" strike="noStrike" spc="-1">
                <a:solidFill>
                  <a:srgbClr val="C0504D"/>
                </a:solidFill>
                <a:latin typeface="Courier New Bold"/>
              </a:rPr>
              <a:t>shape</a:t>
            </a:r>
            <a:r>
              <a:rPr lang="en-US" sz="1400" b="1" strike="noStrike" spc="-1">
                <a:solidFill>
                  <a:srgbClr val="000000"/>
                </a:solidFill>
                <a:latin typeface="Courier New Bold"/>
              </a:rPr>
              <a:t>, </a:t>
            </a:r>
            <a:r>
              <a:rPr lang="en-US" sz="1400" b="1" strike="noStrike" spc="-1">
                <a:solidFill>
                  <a:srgbClr val="17375E"/>
                </a:solidFill>
                <a:latin typeface="Courier New Bold"/>
              </a:rPr>
              <a:t>None</a:t>
            </a:r>
            <a:r>
              <a:rPr lang="en-US" sz="1400" b="1" strike="noStrike" spc="-1">
                <a:solidFill>
                  <a:srgbClr val="000000"/>
                </a:solidFill>
                <a:latin typeface="Courier New Bold"/>
              </a:rPr>
              <a:t>, d_a, d_b, d_c, N)</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return results</a:t>
            </a:r>
            <a:endParaRPr lang="en-US" sz="1400" b="0" strike="noStrike" spc="-1">
              <a:latin typeface="Arial"/>
            </a:endParaRPr>
          </a:p>
          <a:p>
            <a:pPr>
              <a:lnSpc>
                <a:spcPct val="100000"/>
              </a:lnSpc>
              <a:spcBef>
                <a:spcPts val="281"/>
              </a:spcBef>
            </a:pPr>
            <a:r>
              <a:rPr lang="en-US" sz="1400" b="1" strike="noStrike" spc="-1">
                <a:solidFill>
                  <a:srgbClr val="9BBB59"/>
                </a:solidFill>
                <a:latin typeface="Courier New Bold"/>
              </a:rPr>
              <a:t>cl.enqueue_copy</a:t>
            </a:r>
            <a:r>
              <a:rPr lang="en-US" sz="1400" b="1" strike="noStrike" spc="-1">
                <a:solidFill>
                  <a:srgbClr val="000000"/>
                </a:solidFill>
                <a:latin typeface="Courier New Bold"/>
              </a:rPr>
              <a:t>(queue, h_c, d_c)</a:t>
            </a:r>
            <a:endParaRPr lang="en-US" sz="1400" b="0" strike="noStrike" spc="-1">
              <a:latin typeface="Arial"/>
            </a:endParaRPr>
          </a:p>
          <a:p>
            <a:pPr>
              <a:lnSpc>
                <a:spcPct val="100000"/>
              </a:lnSpc>
              <a:spcBef>
                <a:spcPts val="281"/>
              </a:spcBef>
            </a:pPr>
            <a:endParaRPr lang="en-US" sz="1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Exercise 3: Running the Vadd kernel (C++ / Python)</a:t>
            </a:r>
            <a:endParaRPr lang="en-US" sz="4400" b="0" strike="noStrike" spc="-1">
              <a:latin typeface="Arial"/>
            </a:endParaRPr>
          </a:p>
        </p:txBody>
      </p:sp>
      <p:sp>
        <p:nvSpPr>
          <p:cNvPr id="121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learn the C++and/or Python interface to OpenCL’s API</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Examine the provided program.  They will run a simple kernel to add two vectors together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Look at the host code and identify the API calls in the host code.  Note how some of the API calls in OpenCL map onto C++/Python constructs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Compare the original C with the C++/Python versions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Look at the simplicity of the common API calls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message verifying that the vector addition completed successfully</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使用 OSX?</a:t>
            </a:r>
            <a:endParaRPr lang="en-US" sz="4400" b="0" strike="noStrike" spc="-1">
              <a:latin typeface="Arial"/>
            </a:endParaRPr>
          </a:p>
        </p:txBody>
      </p:sp>
      <p:sp>
        <p:nvSpPr>
          <p:cNvPr id="44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已经自带了!</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编译代码的时候加上下面的关键字即可：</a:t>
            </a:r>
            <a:r>
              <a:rPr lang="en-US" sz="3200" b="0" strike="noStrike" spc="-1">
                <a:solidFill>
                  <a:srgbClr val="E46C0A"/>
                </a:solidFill>
                <a:latin typeface="Courier New Bold"/>
              </a:rPr>
              <a:t>-</a:t>
            </a:r>
            <a:r>
              <a:rPr lang="en-US" sz="3200" b="1" strike="noStrike" spc="-1">
                <a:solidFill>
                  <a:srgbClr val="E46C0A"/>
                </a:solidFill>
                <a:latin typeface="Courier New Bold"/>
              </a:rPr>
              <a:t>framework OpenCL -DAPPLE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Exercise 4: Chaining vector add kernels</a:t>
            </a:r>
            <a:br/>
            <a:r>
              <a:rPr lang="en-US" sz="3600" b="0" strike="noStrike" spc="-1">
                <a:solidFill>
                  <a:srgbClr val="000000"/>
                </a:solidFill>
                <a:latin typeface="Trebuchet MS"/>
              </a:rPr>
              <a:t>(C++ / Python)</a:t>
            </a:r>
            <a:endParaRPr lang="en-US" sz="3600" b="0" strike="noStrike" spc="-1">
              <a:latin typeface="Arial"/>
            </a:endParaRPr>
          </a:p>
        </p:txBody>
      </p:sp>
      <p:sp>
        <p:nvSpPr>
          <p:cNvPr id="1215" name="CustomShape 2"/>
          <p:cNvSpPr/>
          <p:nvPr/>
        </p:nvSpPr>
        <p:spPr>
          <a:xfrm>
            <a:off x="179640" y="1127520"/>
            <a:ext cx="8784360" cy="53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verify that you understand manipulating kernel invocations and buffers in OpenCL</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Start with a VADD program in C++ or Python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Add additional buffer objects and assign them to vectors defined on the host (see the provided vadd programs for examples of how to do this)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Chain vadds … e.g. C=A+B;  D=C+E;  F=D+G.</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Read back the final result and verify that it is correct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Compare the complexity of your host code to C</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 message to standard output verifying that the chain of vector additions produced the correct result</a:t>
            </a:r>
            <a:endParaRPr lang="en-US" sz="2800" b="0" strike="noStrike" spc="-1">
              <a:latin typeface="Arial"/>
            </a:endParaRPr>
          </a:p>
        </p:txBody>
      </p:sp>
      <p:sp>
        <p:nvSpPr>
          <p:cNvPr id="1216" name="CustomShape 3"/>
          <p:cNvSpPr/>
          <p:nvPr/>
        </p:nvSpPr>
        <p:spPr>
          <a:xfrm>
            <a:off x="386280" y="6488640"/>
            <a:ext cx="773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(Sample solution is for C = A + B; D = C + E; F = D + G; return F)</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A host view of Working with kernels</a:t>
            </a:r>
            <a:endParaRPr lang="en-US" sz="4000" b="0" strike="noStrike" spc="-1">
              <a:latin typeface="Arial"/>
            </a:endParaRPr>
          </a:p>
        </p:txBody>
      </p:sp>
      <p:sp>
        <p:nvSpPr>
          <p:cNvPr id="121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Review</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Working with Kernels (C++)</a:t>
            </a:r>
            <a:endParaRPr lang="en-US" sz="4400" b="0" strike="noStrike" spc="-1">
              <a:latin typeface="Arial"/>
            </a:endParaRPr>
          </a:p>
        </p:txBody>
      </p:sp>
      <p:sp>
        <p:nvSpPr>
          <p:cNvPr id="12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kernels are where all the action is in an OpenCL program.</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Steps to using kernels:</a:t>
            </a:r>
            <a:endParaRPr lang="en-US" sz="32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Load kernel source code into a </a:t>
            </a:r>
            <a:r>
              <a:rPr lang="en-US" sz="2800" b="0" strike="noStrike" spc="-1">
                <a:solidFill>
                  <a:srgbClr val="F79646"/>
                </a:solidFill>
                <a:latin typeface="Trebuchet MS"/>
              </a:rPr>
              <a:t>program object</a:t>
            </a:r>
            <a:r>
              <a:rPr lang="en-US" sz="2800" b="0" strike="noStrike" spc="-1">
                <a:solidFill>
                  <a:srgbClr val="9BBB59"/>
                </a:solidFill>
                <a:latin typeface="Trebuchet MS"/>
              </a:rPr>
              <a:t> </a:t>
            </a:r>
            <a:r>
              <a:rPr lang="en-US" sz="2800" b="0" strike="noStrike" spc="-1">
                <a:solidFill>
                  <a:srgbClr val="000000"/>
                </a:solidFill>
                <a:latin typeface="Trebuchet MS"/>
              </a:rPr>
              <a:t>from a file</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Make a </a:t>
            </a:r>
            <a:r>
              <a:rPr lang="en-US" sz="2800" b="0" strike="noStrike" spc="-1">
                <a:solidFill>
                  <a:srgbClr val="F79646"/>
                </a:solidFill>
                <a:latin typeface="Trebuchet MS"/>
              </a:rPr>
              <a:t>kernel functor </a:t>
            </a:r>
            <a:r>
              <a:rPr lang="en-US" sz="2800" b="0" strike="noStrike" spc="-1">
                <a:solidFill>
                  <a:srgbClr val="000000"/>
                </a:solidFill>
                <a:latin typeface="Trebuchet MS"/>
              </a:rPr>
              <a:t>from a function within the program</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Initialize device memory</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Call the kernel functor, specifying memory objects and global/local sizes</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Read results back from the device</a:t>
            </a:r>
            <a:endParaRPr lang="en-US" sz="28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Note the kernel function argument list must match the kernel definition on the host.</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Create a kernel</a:t>
            </a:r>
            <a:endParaRPr lang="en-US" sz="4400" b="0" strike="noStrike" spc="-1">
              <a:latin typeface="Arial"/>
            </a:endParaRPr>
          </a:p>
        </p:txBody>
      </p:sp>
      <p:sp>
        <p:nvSpPr>
          <p:cNvPr id="1222" name="CustomShape 2"/>
          <p:cNvSpPr/>
          <p:nvPr/>
        </p:nvSpPr>
        <p:spPr>
          <a:xfrm>
            <a:off x="107640" y="1052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Kernel code can be a string in the host code (toy codes)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Or the kernel code can be loaded from a file (real codes)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 for the default devices within the default context</a:t>
            </a:r>
            <a:endParaRPr lang="en-US" sz="3200" b="0" strike="noStrike" spc="-1">
              <a:latin typeface="Arial"/>
            </a:endParaRPr>
          </a:p>
          <a:p>
            <a:pPr marL="743040" indent="-285120">
              <a:lnSpc>
                <a:spcPct val="100000"/>
              </a:lnSpc>
              <a:spcBef>
                <a:spcPts val="561"/>
              </a:spcBef>
            </a:pPr>
            <a:endParaRPr lang="en-US" sz="3200" b="0" strike="noStrike" spc="-1">
              <a:latin typeface="Arial"/>
            </a:endParaRPr>
          </a:p>
          <a:p>
            <a:pPr marL="743040" indent="-285120">
              <a:lnSpc>
                <a:spcPct val="100000"/>
              </a:lnSpc>
              <a:spcBef>
                <a:spcPts val="561"/>
              </a:spcBef>
            </a:pPr>
            <a:r>
              <a:rPr lang="en-US" sz="2800" b="0" strike="noStrike" spc="-1">
                <a:solidFill>
                  <a:srgbClr val="000000"/>
                </a:solidFill>
                <a:latin typeface="Courier New Bold"/>
              </a:rPr>
              <a:t>program.build();</a:t>
            </a:r>
            <a:endParaRPr lang="en-US" sz="2800" b="0" strike="noStrike" spc="-1">
              <a:latin typeface="Arial"/>
            </a:endParaRPr>
          </a:p>
          <a:p>
            <a:pPr marL="743040" indent="-285120">
              <a:lnSpc>
                <a:spcPct val="100000"/>
              </a:lnSpc>
              <a:spcBef>
                <a:spcPts val="641"/>
              </a:spcBef>
            </a:pPr>
            <a:endParaRPr lang="en-US" sz="2800" b="0" strike="noStrike" spc="-1">
              <a:latin typeface="Arial"/>
            </a:endParaRPr>
          </a:p>
          <a:p>
            <a:pPr marL="743040" indent="-285120">
              <a:lnSpc>
                <a:spcPct val="100000"/>
              </a:lnSpc>
              <a:spcBef>
                <a:spcPts val="641"/>
              </a:spcBef>
            </a:pPr>
            <a:endParaRPr lang="en-US" sz="2800" b="0" strike="noStrike" spc="-1">
              <a:latin typeface="Arial"/>
            </a:endParaRPr>
          </a:p>
          <a:p>
            <a:pPr marL="743040" indent="-28512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the kernel functor from a function within the program – allows us to ‘call’ the kernel to enqueue it</a:t>
            </a:r>
            <a:endParaRPr lang="en-US" sz="3200" b="0" strike="noStrike" spc="-1">
              <a:latin typeface="Arial"/>
            </a:endParaRPr>
          </a:p>
          <a:p>
            <a:pPr marL="743040" indent="-285120">
              <a:lnSpc>
                <a:spcPct val="100000"/>
              </a:lnSpc>
              <a:spcBef>
                <a:spcPts val="561"/>
              </a:spcBef>
            </a:pPr>
            <a:endParaRPr lang="en-US" sz="3200" b="0" strike="noStrike" spc="-1">
              <a:latin typeface="Arial"/>
            </a:endParaRPr>
          </a:p>
          <a:p>
            <a:pPr marL="743040" indent="-285120">
              <a:lnSpc>
                <a:spcPct val="100000"/>
              </a:lnSpc>
              <a:spcBef>
                <a:spcPts val="561"/>
              </a:spcBef>
            </a:pPr>
            <a:r>
              <a:rPr lang="en-US" sz="2800" b="0" strike="noStrike" spc="-1">
                <a:solidFill>
                  <a:srgbClr val="9BBB59"/>
                </a:solidFill>
                <a:latin typeface="Courier New Bold"/>
              </a:rPr>
              <a:t>cl::make_kernel</a:t>
            </a:r>
            <a:endParaRPr lang="en-US" sz="2800" b="0" strike="noStrike" spc="-1">
              <a:latin typeface="Arial"/>
            </a:endParaRPr>
          </a:p>
          <a:p>
            <a:pPr marL="743040" indent="-285120">
              <a:lnSpc>
                <a:spcPct val="100000"/>
              </a:lnSpc>
              <a:spcBef>
                <a:spcPts val="561"/>
              </a:spcBef>
            </a:pPr>
            <a:r>
              <a:rPr lang="en-US" sz="2800" b="0" strike="noStrike" spc="-1">
                <a:solidFill>
                  <a:srgbClr val="000000"/>
                </a:solidFill>
                <a:latin typeface="Courier New Bold"/>
              </a:rPr>
              <a:t>&lt;cl::Buffer, cl::Buffer, cl::Buffer, int&gt; vadd(program, "vadd");</a:t>
            </a:r>
            <a:endParaRPr lang="en-US" sz="2800" b="0" strike="noStrike" spc="-1">
              <a:latin typeface="Arial"/>
            </a:endParaRPr>
          </a:p>
          <a:p>
            <a:pPr marL="743040" indent="-285120">
              <a:lnSpc>
                <a:spcPct val="100000"/>
              </a:lnSpc>
              <a:spcBef>
                <a:spcPts val="641"/>
              </a:spcBef>
            </a:pPr>
            <a:endParaRPr lang="en-US" sz="2800" b="0" strike="noStrike" spc="-1">
              <a:latin typeface="Arial"/>
            </a:endParaRPr>
          </a:p>
        </p:txBody>
      </p:sp>
      <p:sp>
        <p:nvSpPr>
          <p:cNvPr id="1223" name="CustomShape 3"/>
          <p:cNvSpPr/>
          <p:nvPr/>
        </p:nvSpPr>
        <p:spPr>
          <a:xfrm>
            <a:off x="3852000" y="2925000"/>
            <a:ext cx="4931280" cy="154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The build step can be carried out by specifying </a:t>
            </a:r>
            <a:r>
              <a:rPr lang="en-US" sz="1600" b="0" i="1" strike="noStrike" spc="-1">
                <a:solidFill>
                  <a:srgbClr val="4F81BD"/>
                </a:solidFill>
                <a:latin typeface="Trebuchet MS"/>
                <a:ea typeface="DejaVu Sans"/>
              </a:rPr>
              <a:t>true</a:t>
            </a:r>
            <a:r>
              <a:rPr lang="en-US" sz="1600" b="0" strike="noStrike" spc="-1">
                <a:solidFill>
                  <a:srgbClr val="4F81BD"/>
                </a:solidFill>
                <a:latin typeface="Trebuchet MS"/>
                <a:ea typeface="DejaVu Sans"/>
              </a:rPr>
              <a:t> in the program constructor. If you need to specify build flags you must specify </a:t>
            </a:r>
            <a:r>
              <a:rPr lang="en-US" sz="1600" b="0" i="1" strike="noStrike" spc="-1">
                <a:solidFill>
                  <a:srgbClr val="4F81BD"/>
                </a:solidFill>
                <a:latin typeface="Trebuchet MS"/>
                <a:ea typeface="DejaVu Sans"/>
              </a:rPr>
              <a:t>false</a:t>
            </a:r>
            <a:r>
              <a:rPr lang="en-US" sz="1600" b="0" strike="noStrike" spc="-1">
                <a:solidFill>
                  <a:srgbClr val="4F81BD"/>
                </a:solidFill>
                <a:latin typeface="Trebuchet MS"/>
                <a:ea typeface="DejaVu Sans"/>
              </a:rPr>
              <a:t> in the constructor and use this method instead.</a:t>
            </a:r>
            <a:endParaRPr lang="en-US" sz="1600" b="0" strike="noStrike" spc="-1">
              <a:latin typeface="Arial"/>
            </a:endParaRPr>
          </a:p>
          <a:p>
            <a:pPr>
              <a:lnSpc>
                <a:spcPct val="100000"/>
              </a:lnSpc>
            </a:pP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Create a kernel (advanced)</a:t>
            </a:r>
            <a:endParaRPr lang="en-US" sz="4400" b="0" strike="noStrike" spc="-1">
              <a:latin typeface="Arial"/>
            </a:endParaRPr>
          </a:p>
        </p:txBody>
      </p:sp>
      <p:sp>
        <p:nvSpPr>
          <p:cNvPr id="1225" name="CustomShape 2"/>
          <p:cNvSpPr/>
          <p:nvPr/>
        </p:nvSpPr>
        <p:spPr>
          <a:xfrm>
            <a:off x="107640" y="1052640"/>
            <a:ext cx="9035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query information about a kernel, you will need to create a kernel object too:</a:t>
            </a:r>
            <a:endParaRPr lang="en-US" sz="3200" b="0" strike="noStrike" spc="-1">
              <a:latin typeface="Arial"/>
            </a:endParaRPr>
          </a:p>
          <a:p>
            <a:pPr marL="743040" indent="-285120">
              <a:lnSpc>
                <a:spcPct val="100000"/>
              </a:lnSpc>
              <a:spcBef>
                <a:spcPts val="561"/>
              </a:spcBef>
            </a:pPr>
            <a:endParaRPr lang="en-US" sz="3200" b="0" strike="noStrike" spc="-1">
              <a:latin typeface="Arial"/>
            </a:endParaRPr>
          </a:p>
          <a:p>
            <a:pPr marL="743040" indent="-285120">
              <a:lnSpc>
                <a:spcPct val="100000"/>
              </a:lnSpc>
              <a:spcBef>
                <a:spcPts val="561"/>
              </a:spcBef>
            </a:pPr>
            <a:r>
              <a:rPr lang="en-US" sz="2800" b="0" strike="noStrike" spc="-1">
                <a:solidFill>
                  <a:srgbClr val="9BBB59"/>
                </a:solidFill>
                <a:latin typeface="Courier New Bold"/>
              </a:rPr>
              <a:t>cl::Kernel</a:t>
            </a:r>
            <a:r>
              <a:rPr lang="en-US" sz="2800" b="0" strike="noStrike" spc="-1">
                <a:solidFill>
                  <a:srgbClr val="000000"/>
                </a:solidFill>
                <a:latin typeface="Courier New Bold"/>
              </a:rPr>
              <a:t> ko_vadd(program, “vadd”);</a:t>
            </a:r>
            <a:endParaRPr lang="en-US" sz="2800" b="0" strike="noStrike" spc="-1">
              <a:latin typeface="Arial"/>
            </a:endParaRPr>
          </a:p>
          <a:p>
            <a:pPr marL="743040" indent="-285120">
              <a:lnSpc>
                <a:spcPct val="100000"/>
              </a:lnSpc>
              <a:spcBef>
                <a:spcPts val="561"/>
              </a:spcBef>
            </a:pP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Get the default size of local dimension (i.e. the size of a Work-Group)</a:t>
            </a:r>
            <a:endParaRPr lang="en-US" sz="2800" b="0" strike="noStrike" spc="-1">
              <a:latin typeface="Arial"/>
            </a:endParaRPr>
          </a:p>
          <a:p>
            <a:pPr marL="457200">
              <a:lnSpc>
                <a:spcPct val="100000"/>
              </a:lnSpc>
              <a:spcBef>
                <a:spcPts val="400"/>
              </a:spcBef>
            </a:pPr>
            <a:endParaRPr lang="en-US" sz="2800" b="0" strike="noStrike" spc="-1">
              <a:latin typeface="Arial"/>
            </a:endParaRPr>
          </a:p>
          <a:p>
            <a:pPr marL="457200">
              <a:lnSpc>
                <a:spcPct val="100000"/>
              </a:lnSpc>
              <a:spcBef>
                <a:spcPts val="400"/>
              </a:spcBef>
            </a:pPr>
            <a:r>
              <a:rPr lang="en-US" sz="2000" b="0" strike="noStrike" spc="-1">
                <a:solidFill>
                  <a:srgbClr val="000000"/>
                </a:solidFill>
                <a:latin typeface="Courier New Bold"/>
              </a:rPr>
              <a:t>::</a:t>
            </a:r>
            <a:r>
              <a:rPr lang="en-US" sz="2000" b="0" strike="noStrike" spc="-1">
                <a:solidFill>
                  <a:srgbClr val="C0504D"/>
                </a:solidFill>
                <a:latin typeface="Courier New Bold"/>
              </a:rPr>
              <a:t>size_t</a:t>
            </a:r>
            <a:r>
              <a:rPr lang="en-US" sz="2000" b="0" strike="noStrike" spc="-1">
                <a:solidFill>
                  <a:srgbClr val="000000"/>
                </a:solidFill>
                <a:latin typeface="Courier New Bold"/>
              </a:rPr>
              <a:t> local = ko_vadd.getWorkGroupInfo</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&lt;</a:t>
            </a:r>
            <a:r>
              <a:rPr lang="en-US" sz="2000" b="0" strike="noStrike" spc="-1">
                <a:solidFill>
                  <a:srgbClr val="9BBB59"/>
                </a:solidFill>
                <a:latin typeface="Courier New Bold"/>
              </a:rPr>
              <a:t>CL_KERNEL_WORK_GROUP_SIZE</a:t>
            </a:r>
            <a:r>
              <a:rPr lang="en-US" sz="2000" b="0" strike="noStrike" spc="-1">
                <a:solidFill>
                  <a:srgbClr val="000000"/>
                </a:solidFill>
                <a:latin typeface="Courier New Bold"/>
              </a:rPr>
              <a:t>&gt;(cl::</a:t>
            </a:r>
            <a:r>
              <a:rPr lang="en-US" sz="2000" b="0" strike="noStrike" spc="-1">
                <a:solidFill>
                  <a:srgbClr val="9BBB59"/>
                </a:solidFill>
                <a:latin typeface="Courier New Bold"/>
              </a:rPr>
              <a:t>Device</a:t>
            </a:r>
            <a:r>
              <a:rPr lang="en-US" sz="2000" b="0" strike="noStrike" spc="-1">
                <a:solidFill>
                  <a:srgbClr val="000000"/>
                </a:solidFill>
                <a:latin typeface="Courier New Bold"/>
              </a:rPr>
              <a:t>::getDefault());</a:t>
            </a:r>
            <a:endParaRPr lang="en-US" sz="2000" b="0" strike="noStrike" spc="-1">
              <a:latin typeface="Arial"/>
            </a:endParaRPr>
          </a:p>
          <a:p>
            <a:pPr marL="457200">
              <a:lnSpc>
                <a:spcPct val="100000"/>
              </a:lnSpc>
              <a:spcBef>
                <a:spcPts val="561"/>
              </a:spcBef>
            </a:pPr>
            <a:endParaRPr lang="en-US" sz="2000" b="0" strike="noStrike" spc="-1">
              <a:latin typeface="Arial"/>
            </a:endParaRPr>
          </a:p>
          <a:p>
            <a:pPr marL="743040" indent="-285120">
              <a:lnSpc>
                <a:spcPct val="100000"/>
              </a:lnSpc>
              <a:spcBef>
                <a:spcPts val="561"/>
              </a:spcBef>
            </a:pPr>
            <a:endParaRPr lang="en-US" sz="2000" b="0" strike="noStrike" spc="-1">
              <a:latin typeface="Arial"/>
            </a:endParaRPr>
          </a:p>
          <a:p>
            <a:pPr marL="743040" indent="-285120">
              <a:lnSpc>
                <a:spcPct val="100000"/>
              </a:lnSpc>
              <a:spcBef>
                <a:spcPts val="641"/>
              </a:spcBef>
            </a:pPr>
            <a:endParaRPr lang="en-US" sz="2000" b="0" strike="noStrike" spc="-1">
              <a:latin typeface="Arial"/>
            </a:endParaRPr>
          </a:p>
        </p:txBody>
      </p:sp>
      <p:sp>
        <p:nvSpPr>
          <p:cNvPr id="1226" name="CustomShape 3"/>
          <p:cNvSpPr/>
          <p:nvPr/>
        </p:nvSpPr>
        <p:spPr>
          <a:xfrm>
            <a:off x="5508000" y="2351880"/>
            <a:ext cx="349812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If we set the local dimension ourselves or accept the OpenCL runtime’s, we don’t need this step</a:t>
            </a:r>
            <a:endParaRPr lang="en-US" sz="1600" b="0" strike="noStrike" spc="-1">
              <a:latin typeface="Arial"/>
            </a:endParaRPr>
          </a:p>
          <a:p>
            <a:pPr>
              <a:lnSpc>
                <a:spcPct val="100000"/>
              </a:lnSpc>
            </a:pPr>
            <a:endParaRPr lang="en-US" sz="1600" b="0" strike="noStrike" spc="-1">
              <a:latin typeface="Arial"/>
            </a:endParaRPr>
          </a:p>
        </p:txBody>
      </p:sp>
      <p:sp>
        <p:nvSpPr>
          <p:cNvPr id="1227" name="CustomShape 4"/>
          <p:cNvSpPr/>
          <p:nvPr/>
        </p:nvSpPr>
        <p:spPr>
          <a:xfrm>
            <a:off x="1907640" y="6300720"/>
            <a:ext cx="684000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0" strike="noStrike" spc="-1">
                <a:solidFill>
                  <a:srgbClr val="4F81BD"/>
                </a:solidFill>
                <a:latin typeface="Trebuchet MS"/>
                <a:ea typeface="DejaVu Sans"/>
              </a:rPr>
              <a:t>We can use any work-group-info parameter from table 5.15 in the OpenCL 1.1 specification. The function will return the appropriate type.</a:t>
            </a:r>
            <a:endParaRPr lang="en-US" sz="1600" b="0" strike="noStrike" spc="-1">
              <a:latin typeface="Arial"/>
            </a:endParaRPr>
          </a:p>
        </p:txBody>
      </p:sp>
      <p:sp>
        <p:nvSpPr>
          <p:cNvPr id="1228" name="CustomShape 5"/>
          <p:cNvSpPr/>
          <p:nvPr/>
        </p:nvSpPr>
        <p:spPr>
          <a:xfrm flipH="1" flipV="1">
            <a:off x="1762920" y="6164640"/>
            <a:ext cx="431280" cy="28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Associate with args and enqueue kernel</a:t>
            </a:r>
            <a:endParaRPr lang="en-US" sz="3600" b="0" strike="noStrike" spc="-1">
              <a:latin typeface="Arial"/>
            </a:endParaRPr>
          </a:p>
        </p:txBody>
      </p:sp>
      <p:sp>
        <p:nvSpPr>
          <p:cNvPr id="1230" name="CustomShape 2"/>
          <p:cNvSpPr/>
          <p:nvPr/>
        </p:nvSpPr>
        <p:spPr>
          <a:xfrm>
            <a:off x="457200" y="1168200"/>
            <a:ext cx="86860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endParaRPr lang="en-US" sz="1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Enqueue the kernel for execution with buffer objects </a:t>
            </a:r>
            <a:r>
              <a:rPr lang="en-US" sz="2800" b="0" strike="noStrike" spc="-1">
                <a:solidFill>
                  <a:srgbClr val="000000"/>
                </a:solidFill>
                <a:latin typeface="Courier New Bold"/>
              </a:rPr>
              <a:t>d_a</a:t>
            </a:r>
            <a:r>
              <a:rPr lang="en-US" sz="2800" b="0" strike="noStrike" spc="-1">
                <a:solidFill>
                  <a:srgbClr val="000000"/>
                </a:solidFill>
                <a:latin typeface="Trebuchet MS"/>
              </a:rPr>
              <a:t>, </a:t>
            </a:r>
            <a:r>
              <a:rPr lang="en-US" sz="2800" b="0" strike="noStrike" spc="-1">
                <a:solidFill>
                  <a:srgbClr val="000000"/>
                </a:solidFill>
                <a:latin typeface="Courier New Bold"/>
              </a:rPr>
              <a:t>d_b</a:t>
            </a:r>
            <a:r>
              <a:rPr lang="en-US" sz="2800" b="0" strike="noStrike" spc="-1">
                <a:solidFill>
                  <a:srgbClr val="000000"/>
                </a:solidFill>
                <a:latin typeface="Trebuchet MS"/>
              </a:rPr>
              <a:t> and </a:t>
            </a:r>
            <a:r>
              <a:rPr lang="en-US" sz="2800" b="0" strike="noStrike" spc="-1">
                <a:solidFill>
                  <a:srgbClr val="000000"/>
                </a:solidFill>
                <a:latin typeface="Courier New Bold"/>
              </a:rPr>
              <a:t>d_c</a:t>
            </a:r>
            <a:r>
              <a:rPr lang="en-US" sz="2800" b="0" strike="noStrike" spc="-1">
                <a:solidFill>
                  <a:srgbClr val="000000"/>
                </a:solidFill>
                <a:latin typeface="Trebuchet MS"/>
              </a:rPr>
              <a:t> and their length, </a:t>
            </a:r>
            <a:r>
              <a:rPr lang="en-US" sz="2800" b="0" strike="noStrike" spc="-1">
                <a:solidFill>
                  <a:srgbClr val="000000"/>
                </a:solidFill>
                <a:latin typeface="Courier New Bold"/>
              </a:rPr>
              <a:t>count</a:t>
            </a:r>
            <a:r>
              <a:rPr lang="en-US" sz="2800" b="0" strike="noStrike" spc="-1">
                <a:solidFill>
                  <a:srgbClr val="000000"/>
                </a:solidFill>
                <a:latin typeface="Trebuchet MS"/>
              </a:rPr>
              <a:t>:</a:t>
            </a:r>
            <a:endParaRPr lang="en-US" sz="2800" b="0" strike="noStrike" spc="-1">
              <a:latin typeface="Arial"/>
            </a:endParaRPr>
          </a:p>
          <a:p>
            <a:pPr>
              <a:lnSpc>
                <a:spcPct val="100000"/>
              </a:lnSpc>
              <a:spcBef>
                <a:spcPts val="561"/>
              </a:spcBef>
            </a:pPr>
            <a:endParaRPr lang="en-US" sz="2800" b="0" strike="noStrike" spc="-1">
              <a:latin typeface="Arial"/>
            </a:endParaRPr>
          </a:p>
          <a:p>
            <a:pPr marL="457200">
              <a:lnSpc>
                <a:spcPct val="100000"/>
              </a:lnSpc>
              <a:spcBef>
                <a:spcPts val="400"/>
              </a:spcBef>
            </a:pPr>
            <a:endParaRPr lang="en-US" sz="2800" b="0" strike="noStrike" spc="-1">
              <a:latin typeface="Arial"/>
            </a:endParaRPr>
          </a:p>
          <a:p>
            <a:pPr marL="457200">
              <a:lnSpc>
                <a:spcPct val="100000"/>
              </a:lnSpc>
              <a:spcBef>
                <a:spcPts val="400"/>
              </a:spcBef>
            </a:pPr>
            <a:r>
              <a:rPr lang="en-US" sz="2000" b="0" strike="noStrike" spc="-1">
                <a:solidFill>
                  <a:srgbClr val="000000"/>
                </a:solidFill>
                <a:latin typeface="Courier New Bold"/>
              </a:rPr>
              <a:t>vadd(cl::EnqueueArgs(</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queue, cl::NDRange(count), cl::NDRange(local)),</a:t>
            </a:r>
            <a:br/>
            <a:r>
              <a:rPr lang="en-US" sz="2000" b="0" strike="noStrike" spc="-1">
                <a:solidFill>
                  <a:srgbClr val="000000"/>
                </a:solidFill>
                <a:latin typeface="Courier New Bold"/>
              </a:rPr>
              <a:t>    d_a, d_b, d_c, count);</a:t>
            </a:r>
            <a:endParaRPr lang="en-US" sz="2000" b="0" strike="noStrike" spc="-1">
              <a:latin typeface="Arial"/>
            </a:endParaRPr>
          </a:p>
        </p:txBody>
      </p:sp>
      <p:sp>
        <p:nvSpPr>
          <p:cNvPr id="1231" name="CustomShape 3"/>
          <p:cNvSpPr/>
          <p:nvPr/>
        </p:nvSpPr>
        <p:spPr>
          <a:xfrm>
            <a:off x="3482280" y="2853000"/>
            <a:ext cx="566100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0" strike="noStrike" spc="-1">
                <a:solidFill>
                  <a:srgbClr val="4F81BD"/>
                </a:solidFill>
                <a:latin typeface="Trebuchet MS"/>
                <a:ea typeface="DejaVu Sans"/>
              </a:rPr>
              <a:t>We can include any arguments from the clEnqueueNDRangeKernel function including Event wait lists (to be discussed later) and the command queue (optional)</a:t>
            </a:r>
            <a:endParaRPr lang="en-US" sz="1600" b="0" strike="noStrike" spc="-1">
              <a:latin typeface="Arial"/>
            </a:endParaRPr>
          </a:p>
        </p:txBody>
      </p:sp>
      <p:sp>
        <p:nvSpPr>
          <p:cNvPr id="1232" name="CustomShape 4"/>
          <p:cNvSpPr/>
          <p:nvPr/>
        </p:nvSpPr>
        <p:spPr>
          <a:xfrm flipH="1">
            <a:off x="2410920" y="3357000"/>
            <a:ext cx="1079280" cy="575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Working with Kernels (Python)</a:t>
            </a:r>
            <a:endParaRPr lang="en-US" sz="4400" b="0" strike="noStrike" spc="-1">
              <a:latin typeface="Arial"/>
            </a:endParaRPr>
          </a:p>
        </p:txBody>
      </p:sp>
      <p:sp>
        <p:nvSpPr>
          <p:cNvPr id="1234" name="CustomShape 2"/>
          <p:cNvSpPr/>
          <p:nvPr/>
        </p:nvSpPr>
        <p:spPr>
          <a:xfrm>
            <a:off x="251640" y="1600200"/>
            <a:ext cx="871236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Kernel source string can be defined with three quote marks – no need to escape new lines: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ourier New Bold"/>
              </a:rPr>
              <a:t>source = ‘‘‘</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Courier New Bold"/>
              </a:rPr>
              <a:t>	__kernel void func() {}</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Courier New Bold"/>
              </a:rPr>
              <a: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Or in a file and loaded at runtime: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ourier New Bold"/>
              </a:rPr>
              <a:t>source = open(‘file.cl’).read()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program object is created and built:</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ourier New Bold"/>
              </a:rPr>
              <a:t>prg = </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Courier New Bold"/>
              </a:rPr>
              <a:t>pyopencl.Program(context,source).build()</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Working with Kernels (Python)</a:t>
            </a:r>
            <a:endParaRPr lang="en-US" sz="4400" b="0" strike="noStrike" spc="-1">
              <a:latin typeface="Arial"/>
            </a:endParaRPr>
          </a:p>
        </p:txBody>
      </p:sp>
      <p:sp>
        <p:nvSpPr>
          <p:cNvPr id="1236"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Kernels can be called as a method of the built program object; as in </a:t>
            </a:r>
            <a:endParaRPr lang="en-US" sz="3200" b="0" strike="noStrike" spc="-1">
              <a:latin typeface="Arial"/>
            </a:endParaRPr>
          </a:p>
          <a:p>
            <a:pPr>
              <a:lnSpc>
                <a:spcPct val="100000"/>
              </a:lnSpc>
              <a:spcBef>
                <a:spcPts val="300"/>
              </a:spcBef>
            </a:pPr>
            <a:endParaRPr lang="en-US" sz="3200" b="0" strike="noStrike" spc="-1">
              <a:latin typeface="Arial"/>
            </a:endParaRPr>
          </a:p>
          <a:p>
            <a:pPr algn="ctr">
              <a:lnSpc>
                <a:spcPct val="100000"/>
              </a:lnSpc>
              <a:spcBef>
                <a:spcPts val="641"/>
              </a:spcBef>
            </a:pPr>
            <a:r>
              <a:rPr lang="en-US" sz="3200" b="1" strike="noStrike" spc="-1">
                <a:solidFill>
                  <a:srgbClr val="8064A2"/>
                </a:solidFill>
                <a:latin typeface="Courier New Bold"/>
              </a:rPr>
              <a:t>program.kernel(q, t, l, a)</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basic arguments to this call are:</a:t>
            </a:r>
            <a:endParaRPr lang="en-US" sz="32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q</a:t>
            </a:r>
            <a:r>
              <a:rPr lang="en-US" sz="2800" b="0" strike="noStrike" spc="-1">
                <a:solidFill>
                  <a:srgbClr val="000000"/>
                </a:solidFill>
                <a:latin typeface="Trebuchet MS"/>
              </a:rPr>
              <a:t> is the Command Queue</a:t>
            </a:r>
            <a:endParaRPr lang="en-US" sz="28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t</a:t>
            </a:r>
            <a:r>
              <a:rPr lang="en-US" sz="2800" b="0" strike="noStrike" spc="-1">
                <a:solidFill>
                  <a:srgbClr val="000000"/>
                </a:solidFill>
                <a:latin typeface="Trebuchet MS"/>
              </a:rPr>
              <a:t> is the Global size as a tuple:</a:t>
            </a:r>
            <a:br/>
            <a:r>
              <a:rPr lang="en-US" sz="2800" b="0" strike="noStrike" spc="-1">
                <a:solidFill>
                  <a:srgbClr val="000000"/>
                </a:solidFill>
                <a:latin typeface="Trebuchet MS"/>
              </a:rPr>
              <a:t> (x, ), (x,y), or (x,y,z)</a:t>
            </a:r>
            <a:endParaRPr lang="en-US" sz="28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l</a:t>
            </a:r>
            <a:r>
              <a:rPr lang="en-US" sz="2800" b="0" strike="noStrike" spc="-1">
                <a:solidFill>
                  <a:srgbClr val="000000"/>
                </a:solidFill>
                <a:latin typeface="Trebuchet MS"/>
              </a:rPr>
              <a:t> is the Local size as a tuple or None</a:t>
            </a:r>
            <a:endParaRPr lang="en-US" sz="28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a</a:t>
            </a:r>
            <a:r>
              <a:rPr lang="en-US" sz="2800" b="0" strike="noStrike" spc="-1">
                <a:solidFill>
                  <a:srgbClr val="000000"/>
                </a:solidFill>
                <a:latin typeface="Trebuchet MS"/>
              </a:rPr>
              <a:t> is the list of arguments to pass to the kernel</a:t>
            </a:r>
            <a:endParaRPr lang="en-US" sz="2800" b="0" strike="noStrike" spc="-1">
              <a:latin typeface="Arial"/>
            </a:endParaRPr>
          </a:p>
          <a:p>
            <a:pPr marL="1258920" lvl="2" indent="-401040">
              <a:lnSpc>
                <a:spcPct val="100000"/>
              </a:lnSpc>
              <a:spcBef>
                <a:spcPts val="479"/>
              </a:spcBef>
              <a:buClr>
                <a:srgbClr val="000000"/>
              </a:buClr>
              <a:buFont typeface="Arial"/>
              <a:buChar char="•"/>
            </a:pPr>
            <a:r>
              <a:rPr lang="en-US" sz="2400" b="0" strike="noStrike" spc="-1">
                <a:solidFill>
                  <a:srgbClr val="000000"/>
                </a:solidFill>
                <a:latin typeface="Trebuchet MS"/>
              </a:rPr>
              <a:t>Scalars must be type cast to numpy types; i.e. numpy.uint32(var), numpy.float32(var)</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Working with Kernels (Python)</a:t>
            </a:r>
            <a:endParaRPr lang="en-US" sz="4400" b="0" strike="noStrike" spc="-1">
              <a:latin typeface="Arial"/>
            </a:endParaRPr>
          </a:p>
        </p:txBody>
      </p:sp>
      <p:sp>
        <p:nvSpPr>
          <p:cNvPr id="1238"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Calling the kernel from within the program object calls </a:t>
            </a:r>
            <a:r>
              <a:rPr lang="en-US" sz="3200" b="0" strike="noStrike" spc="-1">
                <a:solidFill>
                  <a:srgbClr val="8064A2"/>
                </a:solidFill>
                <a:latin typeface="Trebuchet MS"/>
              </a:rPr>
              <a:t>clCreateKernel()</a:t>
            </a:r>
            <a:r>
              <a:rPr lang="en-US" sz="3200" b="0" strike="noStrike" spc="-1">
                <a:solidFill>
                  <a:srgbClr val="000000"/>
                </a:solidFill>
                <a:latin typeface="Trebuchet MS"/>
              </a:rPr>
              <a:t> from the C API</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calling </a:t>
            </a:r>
            <a:r>
              <a:rPr lang="en-US" sz="2800" b="0" strike="noStrike" spc="-1">
                <a:solidFill>
                  <a:srgbClr val="8064A2"/>
                </a:solidFill>
                <a:latin typeface="Trebuchet MS"/>
              </a:rPr>
              <a:t>program.kernel()</a:t>
            </a:r>
            <a:r>
              <a:rPr lang="en-US" sz="2800" b="0" strike="noStrike" spc="-1">
                <a:solidFill>
                  <a:srgbClr val="000000"/>
                </a:solidFill>
                <a:latin typeface="Trebuchet MS"/>
              </a:rPr>
              <a:t> creates the kernel object every time, which is unnecessary</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pull out the kernel to stop this:</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kernel = program.kernel</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Specify the scalar arguments on the kernel object to save casting in the kernel execution call:</a:t>
            </a:r>
            <a:endParaRPr lang="en-US" sz="3200" b="0" strike="noStrike" spc="-1">
              <a:latin typeface="Arial"/>
            </a:endParaRPr>
          </a:p>
          <a:p>
            <a:pPr marL="457200">
              <a:lnSpc>
                <a:spcPct val="100000"/>
              </a:lnSpc>
              <a:spcBef>
                <a:spcPts val="519"/>
              </a:spcBef>
            </a:pPr>
            <a:r>
              <a:rPr lang="en-US" sz="2600" b="1" strike="noStrike" spc="-1">
                <a:solidFill>
                  <a:srgbClr val="8064A2"/>
                </a:solidFill>
                <a:latin typeface="Courier New Bold"/>
              </a:rPr>
              <a:t>kernel.set_scalar_arg_dtypes([list, of, arg, types])</a:t>
            </a:r>
            <a:endParaRPr lang="en-US" sz="2600" b="0" strike="noStrike" spc="-1">
              <a:latin typeface="Arial"/>
            </a:endParaRPr>
          </a:p>
          <a:p>
            <a:pPr marL="457200">
              <a:lnSpc>
                <a:spcPct val="100000"/>
              </a:lnSpc>
              <a:spcBef>
                <a:spcPts val="479"/>
              </a:spcBef>
            </a:pPr>
            <a:endParaRPr lang="en-US" sz="26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Buffer and local memory arguments should be set as None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Scalar arguments could be numpy.float32, numpy.uint32, etc.</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5: The D = A + B + C problem</a:t>
            </a:r>
            <a:endParaRPr lang="en-US" sz="3600" b="0" strike="noStrike" spc="-1">
              <a:latin typeface="Arial"/>
            </a:endParaRPr>
          </a:p>
        </p:txBody>
      </p:sp>
      <p:sp>
        <p:nvSpPr>
          <p:cNvPr id="1240"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verify that you understand how to control the </a:t>
            </a:r>
            <a:r>
              <a:rPr lang="en-US" sz="2800" b="0" strike="noStrike" spc="-1">
                <a:solidFill>
                  <a:srgbClr val="8064A2"/>
                </a:solidFill>
                <a:latin typeface="Trebuchet MS"/>
              </a:rPr>
              <a:t>argument definitions </a:t>
            </a:r>
            <a:r>
              <a:rPr lang="en-US" sz="2800" b="0" strike="noStrike" spc="-1">
                <a:solidFill>
                  <a:srgbClr val="000000"/>
                </a:solidFill>
                <a:latin typeface="Trebuchet MS"/>
              </a:rPr>
              <a:t>for a </a:t>
            </a:r>
            <a:r>
              <a:rPr lang="en-US" sz="2800" b="0" u="sng" strike="noStrike" spc="-1">
                <a:solidFill>
                  <a:srgbClr val="000000"/>
                </a:solidFill>
                <a:uFillTx/>
                <a:latin typeface="Trebuchet MS"/>
              </a:rPr>
              <a:t>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verify that you understand the host/kernel interface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Start with a VADD program.  </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kernel so it adds three vectors together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host code to define three vectors and associate them with relevant kernel arguments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Read back the final result and verify that it is correct</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Test your result and verify that it is correct.  Print a message to that effect on the screen</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GPU用户的安装过程（旧版）</a:t>
            </a:r>
            <a:endParaRPr lang="en-US" sz="4400" b="0" strike="noStrike" spc="-1">
              <a:latin typeface="Arial"/>
            </a:endParaRPr>
          </a:p>
        </p:txBody>
      </p:sp>
      <p:sp>
        <p:nvSpPr>
          <p:cNvPr id="448"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首先安装一些依赖包: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linux-headers-generic debhelper dh-modaliases execstack dkms lib32gcc1 libc6-i386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下载官方驱动，可以访问 amd.com/drivers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选择好你的 GPU 型号，操作系统版本等等.</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下载.zip 文件</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解压缩下载的 zip 文件</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运行下面的命令创建安装包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sh fglrx*.run --buildpkg Ubuntu/precise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安装驱动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dpkg –i fglrx*.deb</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 Xorg.conf 文件</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amdconfig --initial --adapter=all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检查一下是不是都装好了，运行 </a:t>
            </a:r>
            <a:r>
              <a:rPr lang="en-US" sz="2800" b="1" strike="noStrike" spc="-1">
                <a:solidFill>
                  <a:srgbClr val="E46C0A"/>
                </a:solidFill>
                <a:latin typeface="Courier New Bold"/>
              </a:rPr>
              <a:t>fglrxinfo</a:t>
            </a:r>
            <a:endParaRPr lang="en-US" sz="2800" b="0" strike="noStrike" spc="-1">
              <a:latin typeface="Arial"/>
            </a:endParaRPr>
          </a:p>
        </p:txBody>
      </p:sp>
      <p:sp>
        <p:nvSpPr>
          <p:cNvPr id="449" name="CustomShape 3"/>
          <p:cNvSpPr/>
          <p:nvPr/>
        </p:nvSpPr>
        <p:spPr>
          <a:xfrm>
            <a:off x="4216320" y="6577560"/>
            <a:ext cx="49226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 Fglrx 这里指代的是与你所用 AMD GPU 对应的驱动名称</a:t>
            </a:r>
            <a:endParaRPr lang="en-US" sz="1400" b="0" strike="noStrike" spc="-1">
              <a:latin typeface="Arial"/>
            </a:endParaRPr>
          </a:p>
        </p:txBody>
      </p:sp>
      <p:sp>
        <p:nvSpPr>
          <p:cNvPr id="5" name="矩形 4">
            <a:extLst>
              <a:ext uri="{FF2B5EF4-FFF2-40B4-BE49-F238E27FC236}">
                <a16:creationId xmlns:a16="http://schemas.microsoft.com/office/drawing/2014/main" id="{4F5B4609-B069-4FB6-A5D3-77842620E925}"/>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We have now covered the basic platform runtime APIs in OpenCL</a:t>
            </a:r>
            <a:endParaRPr lang="en-US" sz="4400" b="0" strike="noStrike" spc="-1">
              <a:latin typeface="Arial"/>
            </a:endParaRPr>
          </a:p>
        </p:txBody>
      </p:sp>
      <p:sp>
        <p:nvSpPr>
          <p:cNvPr id="124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4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4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24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24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24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24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24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25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25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25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5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5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25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5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5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25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25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26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6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6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6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26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26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26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en-US" sz="2100" b="1" strike="noStrike" spc="-1">
                <a:solidFill>
                  <a:srgbClr val="000000"/>
                </a:solidFill>
                <a:latin typeface="Arial Narrow"/>
                <a:ea typeface="ヒラギノ角ゴ ProN W3"/>
              </a:rPr>
              <a:t>Context</a:t>
            </a:r>
            <a:endParaRPr lang="en-US" sz="2100" b="0" strike="noStrike" spc="-1">
              <a:latin typeface="Arial"/>
            </a:endParaRPr>
          </a:p>
        </p:txBody>
      </p:sp>
      <p:sp>
        <p:nvSpPr>
          <p:cNvPr id="126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26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26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a:solidFill>
                  <a:srgbClr val="000000"/>
                </a:solidFill>
                <a:latin typeface="Arial Narrow"/>
                <a:ea typeface="ヒラギノ角ゴ ProN W3"/>
              </a:rPr>
              <a:t>dp_mul</a:t>
            </a:r>
            <a:endParaRPr lang="en-US" sz="900" b="0" strike="noStrike" spc="-1">
              <a:latin typeface="Arial"/>
            </a:endParaRPr>
          </a:p>
          <a:p>
            <a:pPr marL="36360" algn="ctr">
              <a:lnSpc>
                <a:spcPct val="99000"/>
              </a:lnSpc>
            </a:pPr>
            <a:r>
              <a:rPr lang="en-US" sz="900" b="1" strike="noStrike" spc="-1">
                <a:solidFill>
                  <a:srgbClr val="000000"/>
                </a:solidFill>
                <a:latin typeface="Arial Narrow"/>
                <a:ea typeface="ヒラギノ角ゴ ProN W3"/>
              </a:rPr>
              <a:t>CPU program binary</a:t>
            </a:r>
            <a:endParaRPr lang="en-US" sz="900" b="0" strike="noStrike" spc="-1">
              <a:latin typeface="Arial"/>
            </a:endParaRPr>
          </a:p>
        </p:txBody>
      </p:sp>
      <p:sp>
        <p:nvSpPr>
          <p:cNvPr id="127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a:solidFill>
                  <a:srgbClr val="000000"/>
                </a:solidFill>
                <a:latin typeface="Arial Narrow"/>
                <a:ea typeface="ヒラギノ角ゴ ProN W3"/>
              </a:rPr>
              <a:t>dp_mul</a:t>
            </a:r>
            <a:endParaRPr lang="en-US" sz="900" b="0" strike="noStrike" spc="-1">
              <a:latin typeface="Arial"/>
            </a:endParaRPr>
          </a:p>
          <a:p>
            <a:pPr marL="36360" algn="ctr">
              <a:lnSpc>
                <a:spcPct val="99000"/>
              </a:lnSpc>
            </a:pPr>
            <a:r>
              <a:rPr lang="en-US" sz="900" b="1" strike="noStrike" spc="-1">
                <a:solidFill>
                  <a:srgbClr val="000000"/>
                </a:solidFill>
                <a:latin typeface="Arial Narrow"/>
                <a:ea typeface="ヒラギノ角ゴ ProN W3"/>
              </a:rPr>
              <a:t>GPU program binary</a:t>
            </a:r>
            <a:endParaRPr lang="en-US" sz="900" b="0" strike="noStrike" spc="-1">
              <a:latin typeface="Arial"/>
            </a:endParaRPr>
          </a:p>
        </p:txBody>
      </p:sp>
      <p:sp>
        <p:nvSpPr>
          <p:cNvPr id="127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27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27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27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27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7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7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7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en-US" sz="1500" b="1" strike="noStrike" spc="-1">
                <a:solidFill>
                  <a:srgbClr val="000000"/>
                </a:solidFill>
                <a:latin typeface="Arial Narrow"/>
                <a:ea typeface="ヒラギノ角ゴ ProN W3"/>
              </a:rPr>
              <a:t>Buffers</a:t>
            </a:r>
            <a:endParaRPr lang="en-US" sz="1500" b="0" strike="noStrike" spc="-1">
              <a:latin typeface="Arial"/>
            </a:endParaRPr>
          </a:p>
        </p:txBody>
      </p:sp>
      <p:sp>
        <p:nvSpPr>
          <p:cNvPr id="127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8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8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8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en-US" sz="1500" b="1" strike="noStrike" spc="-1">
                <a:solidFill>
                  <a:srgbClr val="000000"/>
                </a:solidFill>
                <a:latin typeface="Arial Narrow"/>
                <a:ea typeface="ヒラギノ角ゴ ProN W3"/>
              </a:rPr>
              <a:t>Images</a:t>
            </a:r>
            <a:endParaRPr lang="en-US" sz="1500" b="0" strike="noStrike" spc="-1">
              <a:latin typeface="Arial"/>
            </a:endParaRPr>
          </a:p>
        </p:txBody>
      </p:sp>
      <p:sp>
        <p:nvSpPr>
          <p:cNvPr id="128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8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8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400" b="1" strike="noStrike" spc="-1">
                <a:solidFill>
                  <a:srgbClr val="000000"/>
                </a:solidFill>
                <a:latin typeface="Arial Narrow"/>
                <a:ea typeface="ヒラギノ角ゴ ProN W3"/>
              </a:rPr>
              <a:t>In</a:t>
            </a:r>
            <a:br/>
            <a:r>
              <a:rPr lang="en-US" sz="1400" b="1" strike="noStrike" spc="-1">
                <a:solidFill>
                  <a:srgbClr val="000000"/>
                </a:solidFill>
                <a:latin typeface="Arial Narrow"/>
                <a:ea typeface="ヒラギノ角ゴ ProN W3"/>
              </a:rPr>
              <a:t>Order</a:t>
            </a:r>
            <a:endParaRPr lang="en-US" sz="1400" b="0" strike="noStrike" spc="-1">
              <a:latin typeface="Arial"/>
            </a:endParaRPr>
          </a:p>
          <a:p>
            <a:pPr marL="36360" algn="ctr">
              <a:lnSpc>
                <a:spcPct val="99000"/>
              </a:lnSpc>
            </a:pPr>
            <a:r>
              <a:rPr lang="en-US" sz="1400" b="1" strike="noStrike" spc="-1">
                <a:solidFill>
                  <a:srgbClr val="000000"/>
                </a:solidFill>
                <a:latin typeface="Arial Narrow"/>
                <a:ea typeface="ヒラギノ角ゴ ProN W3"/>
              </a:rPr>
              <a:t>Queue</a:t>
            </a:r>
            <a:endParaRPr lang="en-US" sz="1400" b="0" strike="noStrike" spc="-1">
              <a:latin typeface="Arial"/>
            </a:endParaRPr>
          </a:p>
        </p:txBody>
      </p:sp>
      <p:sp>
        <p:nvSpPr>
          <p:cNvPr id="128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8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8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8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400" b="1" strike="noStrike" spc="-1">
                <a:solidFill>
                  <a:srgbClr val="000000"/>
                </a:solidFill>
                <a:latin typeface="Arial Narrow"/>
                <a:ea typeface="ヒラギノ角ゴ ProN W3"/>
              </a:rPr>
              <a:t>Out of</a:t>
            </a:r>
            <a:br/>
            <a:r>
              <a:rPr lang="en-US" sz="1400" b="1" strike="noStrike" spc="-1">
                <a:solidFill>
                  <a:srgbClr val="000000"/>
                </a:solidFill>
                <a:latin typeface="Arial Narrow"/>
                <a:ea typeface="ヒラギノ角ゴ ProN W3"/>
              </a:rPr>
              <a:t>Order</a:t>
            </a:r>
            <a:endParaRPr lang="en-US" sz="1400" b="0" strike="noStrike" spc="-1">
              <a:latin typeface="Arial"/>
            </a:endParaRPr>
          </a:p>
          <a:p>
            <a:pPr marL="36360" algn="ctr">
              <a:lnSpc>
                <a:spcPct val="99000"/>
              </a:lnSpc>
            </a:pPr>
            <a:r>
              <a:rPr lang="en-US" sz="1400" b="1" strike="noStrike" spc="-1">
                <a:solidFill>
                  <a:srgbClr val="000000"/>
                </a:solidFill>
                <a:latin typeface="Arial Narrow"/>
                <a:ea typeface="ヒラギノ角ゴ ProN W3"/>
              </a:rPr>
              <a:t>Queue</a:t>
            </a:r>
            <a:endParaRPr lang="en-US" sz="1400" b="0" strike="noStrike" spc="-1">
              <a:latin typeface="Arial"/>
            </a:endParaRPr>
          </a:p>
        </p:txBody>
      </p:sp>
      <p:sp>
        <p:nvSpPr>
          <p:cNvPr id="129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000000"/>
                </a:solidFill>
                <a:latin typeface="Arial Narrow"/>
                <a:ea typeface="ヒラギノ角ゴ ProN W3"/>
              </a:rPr>
              <a:t>Compute Device</a:t>
            </a:r>
            <a:endParaRPr lang="en-US" sz="1500" b="0" strike="noStrike" spc="-1">
              <a:latin typeface="Arial"/>
            </a:endParaRPr>
          </a:p>
        </p:txBody>
      </p:sp>
      <p:pic>
        <p:nvPicPr>
          <p:cNvPr id="1291" name="Picture 62"/>
          <p:cNvPicPr/>
          <p:nvPr/>
        </p:nvPicPr>
        <p:blipFill>
          <a:blip r:embed="rId2"/>
          <a:stretch/>
        </p:blipFill>
        <p:spPr>
          <a:xfrm>
            <a:off x="0" y="5533560"/>
            <a:ext cx="9018000" cy="847080"/>
          </a:xfrm>
          <a:prstGeom prst="rect">
            <a:avLst/>
          </a:prstGeom>
          <a:ln w="25560">
            <a:noFill/>
          </a:ln>
        </p:spPr>
      </p:pic>
      <p:sp>
        <p:nvSpPr>
          <p:cNvPr id="129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30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CPU</a:t>
            </a:r>
            <a:endParaRPr lang="en-US" sz="1500" b="0" strike="noStrike" spc="-1">
              <a:latin typeface="Arial"/>
            </a:endParaRPr>
          </a:p>
        </p:txBody>
      </p:sp>
      <p:sp>
        <p:nvSpPr>
          <p:cNvPr id="130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30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Programs</a:t>
            </a:r>
            <a:endParaRPr lang="en-US" sz="1500" b="0" strike="noStrike" spc="-1">
              <a:latin typeface="Arial"/>
            </a:endParaRPr>
          </a:p>
        </p:txBody>
      </p:sp>
      <p:sp>
        <p:nvSpPr>
          <p:cNvPr id="130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Kernels</a:t>
            </a:r>
            <a:endParaRPr lang="en-US" sz="1500" b="0" strike="noStrike" spc="-1">
              <a:latin typeface="Arial"/>
            </a:endParaRPr>
          </a:p>
        </p:txBody>
      </p:sp>
      <p:sp>
        <p:nvSpPr>
          <p:cNvPr id="130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Memory Objects</a:t>
            </a:r>
            <a:endParaRPr lang="en-US" sz="1500" b="0" strike="noStrike" spc="-1">
              <a:latin typeface="Arial"/>
            </a:endParaRPr>
          </a:p>
        </p:txBody>
      </p:sp>
      <p:sp>
        <p:nvSpPr>
          <p:cNvPr id="130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Command Queues</a:t>
            </a:r>
            <a:endParaRPr lang="en-US" sz="15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Introduction to OpenCL kernel programming</a:t>
            </a:r>
            <a:endParaRPr lang="en-US" sz="4000" b="0" strike="noStrike" spc="-1">
              <a:latin typeface="Arial"/>
            </a:endParaRPr>
          </a:p>
        </p:txBody>
      </p:sp>
      <p:sp>
        <p:nvSpPr>
          <p:cNvPr id="1311" name="CustomShape 2"/>
          <p:cNvSpPr/>
          <p:nvPr/>
        </p:nvSpPr>
        <p:spPr>
          <a:xfrm>
            <a:off x="539640" y="2853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5</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for Compute Kernels</a:t>
            </a:r>
            <a:endParaRPr lang="en-US" sz="4400" b="0" strike="noStrike" spc="-1">
              <a:latin typeface="Arial"/>
            </a:endParaRPr>
          </a:p>
        </p:txBody>
      </p:sp>
      <p:sp>
        <p:nvSpPr>
          <p:cNvPr id="1313"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Derived from </a:t>
            </a:r>
            <a:r>
              <a:rPr lang="en-US" sz="3200" b="1" strike="noStrike" spc="-1">
                <a:solidFill>
                  <a:srgbClr val="4BACC6"/>
                </a:solidFill>
                <a:latin typeface="Trebuchet MS"/>
              </a:rPr>
              <a:t>ISO C99</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few </a:t>
            </a:r>
            <a:r>
              <a:rPr lang="en-US" sz="2800" b="1" i="1" strike="noStrike" spc="-1">
                <a:solidFill>
                  <a:srgbClr val="C0504D"/>
                </a:solidFill>
                <a:latin typeface="Trebuchet MS"/>
              </a:rPr>
              <a:t>restrictions</a:t>
            </a:r>
            <a:r>
              <a:rPr lang="en-US" sz="2800" b="0" strike="noStrike" spc="-1">
                <a:solidFill>
                  <a:srgbClr val="000000"/>
                </a:solidFill>
                <a:latin typeface="Trebuchet MS"/>
              </a:rPr>
              <a:t>: no recursion, function pointers, functions in C99 standard headers ...</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Preprocessing directives defined by C99 are supported (#include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data types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Scalar and vector data types, pointers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Data-type conversion functions: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convert_type&lt;_sat&gt;&lt;_roundingmode&gt;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Image types: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image2d_t, image3d_t and sampler_t</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for Compute Kernels</a:t>
            </a:r>
            <a:endParaRPr lang="en-US" sz="4400" b="0" strike="noStrike" spc="-1">
              <a:latin typeface="Arial"/>
            </a:endParaRPr>
          </a:p>
        </p:txBody>
      </p:sp>
      <p:sp>
        <p:nvSpPr>
          <p:cNvPr id="1315"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functions — </a:t>
            </a:r>
            <a:r>
              <a:rPr lang="en-US" sz="3200" b="1" i="1" strike="noStrike" spc="-1">
                <a:solidFill>
                  <a:srgbClr val="C0504D"/>
                </a:solidFill>
                <a:latin typeface="Trebuchet MS"/>
              </a:rPr>
              <a:t>mandatory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Work-Item functions, math.h, read and write image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Relational, geometric functions, synchronization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printf (v1.2 only, so not currently for NVIDIA GPUs)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functions — </a:t>
            </a:r>
            <a:r>
              <a:rPr lang="en-US" sz="3200" b="1" i="1" strike="noStrike" spc="-1">
                <a:solidFill>
                  <a:srgbClr val="8064A2"/>
                </a:solidFill>
                <a:latin typeface="Trebuchet MS"/>
              </a:rPr>
              <a:t>optional</a:t>
            </a:r>
            <a:r>
              <a:rPr lang="en-US" sz="3200" b="0" strike="noStrike" spc="-1">
                <a:solidFill>
                  <a:srgbClr val="8064A2"/>
                </a:solidFill>
                <a:latin typeface="Trebuchet MS"/>
              </a:rPr>
              <a:t> (called “extensions”)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precision, atomics to global and local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Selection of rounding mode, writes to image3d_t surface</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Language Highlights</a:t>
            </a:r>
            <a:endParaRPr lang="en-US" sz="4400" b="0" strike="noStrike" spc="-1">
              <a:latin typeface="Arial"/>
            </a:endParaRPr>
          </a:p>
        </p:txBody>
      </p:sp>
      <p:sp>
        <p:nvSpPr>
          <p:cNvPr id="1317" name="CustomShape 2"/>
          <p:cNvSpPr/>
          <p:nvPr/>
        </p:nvSpPr>
        <p:spPr>
          <a:xfrm>
            <a:off x="179640" y="141264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qualifiers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1" strike="noStrike" spc="-1">
                <a:solidFill>
                  <a:srgbClr val="604A7B"/>
                </a:solidFill>
                <a:latin typeface="Trebuchet MS"/>
              </a:rPr>
              <a:t>__kernel</a:t>
            </a:r>
            <a:r>
              <a:rPr lang="en-US" sz="2800" b="0" strike="noStrike" spc="-1">
                <a:solidFill>
                  <a:srgbClr val="000000"/>
                </a:solidFill>
                <a:latin typeface="Trebuchet MS"/>
              </a:rPr>
              <a:t> qualifier declares a function as a kernel</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I.e. makes it visible to host code so it can be enqueued</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Kernels can call other kernel-side functions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Address space qualifiers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1" strike="noStrike" spc="-1">
                <a:solidFill>
                  <a:srgbClr val="604A7B"/>
                </a:solidFill>
                <a:latin typeface="Trebuchet MS"/>
              </a:rPr>
              <a:t>__global, __local, __constant, __private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Pointer kernel arguments must be declared with an address space qualifier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functions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0" strike="noStrike" spc="-1">
                <a:solidFill>
                  <a:srgbClr val="604A7B"/>
                </a:solidFill>
                <a:latin typeface="Trebuchet MS"/>
              </a:rPr>
              <a:t>get_work_dim(),  get_global_id(), get_local_id(), get_group_id()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Synchronization functions</a:t>
            </a:r>
            <a:endParaRPr lang="en-US" sz="3200" b="0" strike="noStrike" spc="-1">
              <a:latin typeface="Arial"/>
            </a:endParaRPr>
          </a:p>
          <a:p>
            <a:pPr marL="743040" lvl="1" indent="-285120">
              <a:lnSpc>
                <a:spcPct val="100000"/>
              </a:lnSpc>
              <a:spcBef>
                <a:spcPts val="561"/>
              </a:spcBef>
              <a:buClr>
                <a:srgbClr val="4F81BD"/>
              </a:buClr>
              <a:buFont typeface="Arial"/>
              <a:buChar char="–"/>
            </a:pPr>
            <a:r>
              <a:rPr lang="en-US" sz="2800" b="1" strike="noStrike" spc="-1">
                <a:solidFill>
                  <a:srgbClr val="4F81BD"/>
                </a:solidFill>
                <a:latin typeface="Trebuchet MS"/>
              </a:rPr>
              <a:t>Barriers</a:t>
            </a:r>
            <a:r>
              <a:rPr lang="en-US" sz="2800" b="0" strike="noStrike" spc="-1">
                <a:solidFill>
                  <a:srgbClr val="000000"/>
                </a:solidFill>
                <a:latin typeface="Trebuchet MS"/>
              </a:rPr>
              <a:t> - all work-items within a work-group must execute the barrier function before any work-item can continue</a:t>
            </a:r>
            <a:endParaRPr lang="en-US" sz="2800" b="0" strike="noStrike" spc="-1">
              <a:latin typeface="Arial"/>
            </a:endParaRPr>
          </a:p>
          <a:p>
            <a:pPr marL="743040" lvl="1" indent="-285120">
              <a:lnSpc>
                <a:spcPct val="100000"/>
              </a:lnSpc>
              <a:spcBef>
                <a:spcPts val="561"/>
              </a:spcBef>
              <a:buClr>
                <a:srgbClr val="4F81BD"/>
              </a:buClr>
              <a:buFont typeface="Arial"/>
              <a:buChar char="–"/>
            </a:pPr>
            <a:r>
              <a:rPr lang="en-US" sz="2800" b="1" strike="noStrike" spc="-1">
                <a:solidFill>
                  <a:srgbClr val="4F81BD"/>
                </a:solidFill>
                <a:latin typeface="Trebuchet MS"/>
              </a:rPr>
              <a:t>Memory fences </a:t>
            </a:r>
            <a:r>
              <a:rPr lang="en-US" sz="2800" b="0" strike="noStrike" spc="-1">
                <a:solidFill>
                  <a:srgbClr val="000000"/>
                </a:solidFill>
                <a:latin typeface="Trebuchet MS"/>
              </a:rPr>
              <a:t>- provides ordering between memory operations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Language Restrictions</a:t>
            </a:r>
            <a:endParaRPr lang="en-US" sz="4400" b="0" strike="noStrike" spc="-1">
              <a:latin typeface="Arial"/>
            </a:endParaRPr>
          </a:p>
        </p:txBody>
      </p:sp>
      <p:sp>
        <p:nvSpPr>
          <p:cNvPr id="1319" name="CustomShape 2"/>
          <p:cNvSpPr/>
          <p:nvPr/>
        </p:nvSpPr>
        <p:spPr>
          <a:xfrm>
            <a:off x="107640" y="162864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Pointers to functions are </a:t>
            </a:r>
            <a:r>
              <a:rPr lang="en-US" sz="3200" b="1" i="1" strike="noStrike" spc="-1">
                <a:solidFill>
                  <a:srgbClr val="C0504D"/>
                </a:solidFill>
                <a:latin typeface="Trebuchet MS"/>
              </a:rPr>
              <a:t>not</a:t>
            </a:r>
            <a:r>
              <a:rPr lang="en-US" sz="3200" b="0" strike="noStrike" spc="-1">
                <a:solidFill>
                  <a:srgbClr val="000000"/>
                </a:solidFill>
                <a:latin typeface="Trebuchet MS"/>
              </a:rPr>
              <a:t> allowed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Pointers to pointers allowed </a:t>
            </a:r>
            <a:r>
              <a:rPr lang="en-US" sz="3200" b="1" i="1" strike="noStrike" spc="-1">
                <a:solidFill>
                  <a:srgbClr val="9BBB59"/>
                </a:solidFill>
                <a:latin typeface="Trebuchet MS"/>
              </a:rPr>
              <a:t>within</a:t>
            </a:r>
            <a:r>
              <a:rPr lang="en-US" sz="3200" b="0" strike="noStrike" spc="-1">
                <a:solidFill>
                  <a:srgbClr val="4F81BD"/>
                </a:solidFill>
                <a:latin typeface="Trebuchet MS"/>
              </a:rPr>
              <a:t> </a:t>
            </a:r>
            <a:r>
              <a:rPr lang="en-US" sz="3200" b="0" strike="noStrike" spc="-1">
                <a:solidFill>
                  <a:srgbClr val="000000"/>
                </a:solidFill>
                <a:latin typeface="Trebuchet MS"/>
              </a:rPr>
              <a:t>a kernel, but not as an argument to a kernel invocation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Bit-fields are not supported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Variable length arrays and structures are not supported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Recursion is not supported (yet!)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Double types are </a:t>
            </a:r>
            <a:r>
              <a:rPr lang="en-US" sz="3200" b="0" strike="noStrike" spc="-1">
                <a:solidFill>
                  <a:srgbClr val="376092"/>
                </a:solidFill>
                <a:latin typeface="Trebuchet MS"/>
              </a:rPr>
              <a:t>optional</a:t>
            </a:r>
            <a:r>
              <a:rPr lang="en-US" sz="3200" b="0" strike="noStrike" spc="-1">
                <a:solidFill>
                  <a:srgbClr val="9BBB59"/>
                </a:solidFill>
                <a:latin typeface="Trebuchet MS"/>
              </a:rPr>
              <a:t> </a:t>
            </a:r>
            <a:r>
              <a:rPr lang="en-US" sz="3200" b="0" strike="noStrike" spc="-1">
                <a:solidFill>
                  <a:srgbClr val="000000"/>
                </a:solidFill>
                <a:latin typeface="Trebuchet MS"/>
              </a:rPr>
              <a:t>in OpenCL v1.1, but the key word is reserved</a:t>
            </a:r>
            <a:endParaRPr lang="en-US" sz="3200" b="0" strike="noStrike" spc="-1">
              <a:latin typeface="Arial"/>
            </a:endParaRPr>
          </a:p>
          <a:p>
            <a:pPr>
              <a:lnSpc>
                <a:spcPct val="100000"/>
              </a:lnSpc>
              <a:spcBef>
                <a:spcPts val="641"/>
              </a:spcBef>
            </a:pPr>
            <a:r>
              <a:rPr lang="en-US" sz="3200" b="0" strike="noStrike" spc="-1">
                <a:solidFill>
                  <a:srgbClr val="376092"/>
                </a:solidFill>
                <a:latin typeface="Trebuchet MS"/>
              </a:rPr>
              <a:t>   (note: most implementations support double)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360" cy="1396440"/>
        </p:xfrm>
        <a:graphic>
          <a:graphicData uri="http://schemas.openxmlformats.org/drawingml/2006/table">
            <a:tbl>
              <a:tblPr/>
              <a:tblGrid>
                <a:gridCol w="720720">
                  <a:extLst>
                    <a:ext uri="{9D8B030D-6E8A-4147-A177-3AD203B41FA5}">
                      <a16:colId xmlns:a16="http://schemas.microsoft.com/office/drawing/2014/main" val="20000"/>
                    </a:ext>
                  </a:extLst>
                </a:gridCol>
                <a:gridCol w="717480">
                  <a:extLst>
                    <a:ext uri="{9D8B030D-6E8A-4147-A177-3AD203B41FA5}">
                      <a16:colId xmlns:a16="http://schemas.microsoft.com/office/drawing/2014/main" val="20001"/>
                    </a:ext>
                  </a:extLst>
                </a:gridCol>
                <a:gridCol w="72072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42680">
                  <a:extLst>
                    <a:ext uri="{9D8B030D-6E8A-4147-A177-3AD203B41FA5}">
                      <a16:colId xmlns:a16="http://schemas.microsoft.com/office/drawing/2014/main" val="20004"/>
                    </a:ext>
                  </a:extLst>
                </a:gridCol>
                <a:gridCol w="698400">
                  <a:extLst>
                    <a:ext uri="{9D8B030D-6E8A-4147-A177-3AD203B41FA5}">
                      <a16:colId xmlns:a16="http://schemas.microsoft.com/office/drawing/2014/main" val="20005"/>
                    </a:ext>
                  </a:extLst>
                </a:gridCol>
              </a:tblGrid>
              <a:tr h="47340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2</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x</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y</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2</a:t>
                      </a:r>
                      <a:endParaRPr lang="en-US" sz="20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4</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z</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6</a:t>
                      </a:r>
                      <a:endParaRPr lang="en-US" sz="20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21" name="CustomShape 2"/>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Worked example: Linear Algebra</a:t>
            </a:r>
            <a:endParaRPr lang="en-US" sz="4400" b="0" strike="noStrike" spc="-1">
              <a:latin typeface="Arial"/>
            </a:endParaRPr>
          </a:p>
        </p:txBody>
      </p:sp>
      <p:sp>
        <p:nvSpPr>
          <p:cNvPr id="1322" name="CustomShape 3"/>
          <p:cNvSpPr/>
          <p:nvPr/>
        </p:nvSpPr>
        <p:spPr>
          <a:xfrm>
            <a:off x="107640" y="1135440"/>
            <a:ext cx="8856360" cy="38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Definition: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branch of mathematics concerned with the study of vectors, vector spaces, linear transformations and systems of linear equations. </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Example: </a:t>
            </a:r>
            <a:r>
              <a:rPr lang="en-US" sz="3200" b="0" strike="noStrike" spc="-1">
                <a:solidFill>
                  <a:srgbClr val="000000"/>
                </a:solidFill>
                <a:latin typeface="Trebuchet MS"/>
              </a:rPr>
              <a:t>Consider the following system of linear equations</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+ 2y +  z  = 1</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+ 3y + 3z = 2</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y +  4z = 6</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system can be represented in terms of vectors and a matrix as the classic “Ax = b” problem.</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3960" cy="1396440"/>
        </p:xfrm>
        <a:graphic>
          <a:graphicData uri="http://schemas.openxmlformats.org/drawingml/2006/table">
            <a:tbl>
              <a:tblPr/>
              <a:tblGrid>
                <a:gridCol w="720720">
                  <a:extLst>
                    <a:ext uri="{9D8B030D-6E8A-4147-A177-3AD203B41FA5}">
                      <a16:colId xmlns:a16="http://schemas.microsoft.com/office/drawing/2014/main" val="20000"/>
                    </a:ext>
                  </a:extLst>
                </a:gridCol>
                <a:gridCol w="711000">
                  <a:extLst>
                    <a:ext uri="{9D8B030D-6E8A-4147-A177-3AD203B41FA5}">
                      <a16:colId xmlns:a16="http://schemas.microsoft.com/office/drawing/2014/main" val="20001"/>
                    </a:ext>
                  </a:extLst>
                </a:gridCol>
                <a:gridCol w="73008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20720">
                  <a:extLst>
                    <a:ext uri="{9D8B030D-6E8A-4147-A177-3AD203B41FA5}">
                      <a16:colId xmlns:a16="http://schemas.microsoft.com/office/drawing/2014/main" val="20004"/>
                    </a:ext>
                  </a:extLst>
                </a:gridCol>
                <a:gridCol w="720720">
                  <a:extLst>
                    <a:ext uri="{9D8B030D-6E8A-4147-A177-3AD203B41FA5}">
                      <a16:colId xmlns:a16="http://schemas.microsoft.com/office/drawing/2014/main" val="20005"/>
                    </a:ext>
                  </a:extLst>
                </a:gridCol>
                <a:gridCol w="720720">
                  <a:extLst>
                    <a:ext uri="{9D8B030D-6E8A-4147-A177-3AD203B41FA5}">
                      <a16:colId xmlns:a16="http://schemas.microsoft.com/office/drawing/2014/main" val="20006"/>
                    </a:ext>
                  </a:extLst>
                </a:gridCol>
                <a:gridCol w="720720">
                  <a:extLst>
                    <a:ext uri="{9D8B030D-6E8A-4147-A177-3AD203B41FA5}">
                      <a16:colId xmlns:a16="http://schemas.microsoft.com/office/drawing/2014/main" val="20007"/>
                    </a:ext>
                  </a:extLst>
                </a:gridCol>
                <a:gridCol w="720720">
                  <a:extLst>
                    <a:ext uri="{9D8B030D-6E8A-4147-A177-3AD203B41FA5}">
                      <a16:colId xmlns:a16="http://schemas.microsoft.com/office/drawing/2014/main" val="20008"/>
                    </a:ext>
                  </a:extLst>
                </a:gridCol>
                <a:gridCol w="717480">
                  <a:extLst>
                    <a:ext uri="{9D8B030D-6E8A-4147-A177-3AD203B41FA5}">
                      <a16:colId xmlns:a16="http://schemas.microsoft.com/office/drawing/2014/main" val="20009"/>
                    </a:ext>
                  </a:extLst>
                </a:gridCol>
                <a:gridCol w="720720">
                  <a:extLst>
                    <a:ext uri="{9D8B030D-6E8A-4147-A177-3AD203B41FA5}">
                      <a16:colId xmlns:a16="http://schemas.microsoft.com/office/drawing/2014/main" val="20010"/>
                    </a:ext>
                  </a:extLst>
                </a:gridCol>
              </a:tblGrid>
              <a:tr h="47340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1" strike="noStrike" spc="-1">
                          <a:solidFill>
                            <a:srgbClr val="000000"/>
                          </a:solidFill>
                          <a:latin typeface="Trebuchet MS"/>
                          <a:ea typeface="MS PGothic"/>
                        </a:rPr>
                        <a:t> </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gn="ctr">
                        <a:lnSpc>
                          <a:spcPct val="100000"/>
                        </a:lnSpc>
                        <a:spcBef>
                          <a:spcPts val="479"/>
                        </a:spcBef>
                      </a:pPr>
                      <a:r>
                        <a:rPr lang="en-US" sz="2400" b="0" strike="noStrike" spc="-1">
                          <a:solidFill>
                            <a:srgbClr val="000000"/>
                          </a:solidFill>
                          <a:latin typeface="Trebuchet MS"/>
                          <a:ea typeface="MS PGothic"/>
                        </a:rPr>
                        <a:t>=</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5</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4</a:t>
                      </a:r>
                      <a:endParaRPr lang="en-US" sz="24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30" name="CustomShape 2"/>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Solving Ax=b</a:t>
            </a:r>
            <a:endParaRPr lang="en-US" sz="4400" b="0" strike="noStrike" spc="-1">
              <a:latin typeface="Arial"/>
            </a:endParaRPr>
          </a:p>
        </p:txBody>
      </p:sp>
      <p:sp>
        <p:nvSpPr>
          <p:cNvPr id="1331" name="CustomShape 3"/>
          <p:cNvSpPr/>
          <p:nvPr/>
        </p:nvSpPr>
        <p:spPr>
          <a:xfrm>
            <a:off x="457200" y="141264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 Decomposition: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transform a matrix into the product of a lower triangular and upper triangular matrix.  It is used to solve a linear system of equations. </a:t>
            </a:r>
            <a:endParaRPr lang="en-US" sz="2800" b="0" strike="noStrike" spc="-1">
              <a:latin typeface="Arial"/>
            </a:endParaRPr>
          </a:p>
          <a:p>
            <a:pPr>
              <a:lnSpc>
                <a:spcPct val="100000"/>
              </a:lnSpc>
            </a:pPr>
            <a:endParaRPr lang="en-US" sz="2800" b="0" strike="noStrike" spc="-1">
              <a:latin typeface="Arial"/>
            </a:endParaRPr>
          </a:p>
        </p:txBody>
      </p:sp>
      <p:sp>
        <p:nvSpPr>
          <p:cNvPr id="1332" name="CustomShape 4"/>
          <p:cNvSpPr/>
          <p:nvPr/>
        </p:nvSpPr>
        <p:spPr>
          <a:xfrm>
            <a:off x="9925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L</a:t>
            </a:r>
            <a:endParaRPr lang="en-US" sz="3200" b="0" strike="noStrike" spc="-1">
              <a:latin typeface="Arial"/>
            </a:endParaRPr>
          </a:p>
        </p:txBody>
      </p:sp>
      <p:sp>
        <p:nvSpPr>
          <p:cNvPr id="1333" name="CustomShape 5"/>
          <p:cNvSpPr/>
          <p:nvPr/>
        </p:nvSpPr>
        <p:spPr>
          <a:xfrm>
            <a:off x="69933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A</a:t>
            </a:r>
            <a:endParaRPr lang="en-US" sz="3200" b="0" strike="noStrike" spc="-1">
              <a:latin typeface="Arial"/>
            </a:endParaRPr>
          </a:p>
        </p:txBody>
      </p:sp>
      <p:sp>
        <p:nvSpPr>
          <p:cNvPr id="1334" name="CustomShape 6"/>
          <p:cNvSpPr/>
          <p:nvPr/>
        </p:nvSpPr>
        <p:spPr>
          <a:xfrm>
            <a:off x="41263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U</a:t>
            </a:r>
            <a:endParaRPr lang="en-US" sz="3200" b="0" strike="noStrike" spc="-1">
              <a:latin typeface="Arial"/>
            </a:endParaRPr>
          </a:p>
        </p:txBody>
      </p:sp>
      <p:sp>
        <p:nvSpPr>
          <p:cNvPr id="1335" name="CustomShape 7"/>
          <p:cNvSpPr/>
          <p:nvPr/>
        </p:nvSpPr>
        <p:spPr>
          <a:xfrm>
            <a:off x="55281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Times New Roman"/>
                <a:ea typeface="MS PGothic"/>
              </a:rPr>
              <a:t>=</a:t>
            </a:r>
            <a:endParaRPr lang="en-US" sz="3200" b="0" strike="noStrike" spc="-1">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scrgbClr r="0" g="0" b="0"/>
          </a:lnRef>
          <a:fillRef idx="0">
            <a:scrgbClr r="0" g="0" b="0"/>
          </a:fillRef>
          <a:effectRef idx="0">
            <a:scrgbClr r="0" g="0" b="0"/>
          </a:effectRef>
          <a:fontRef idx="minor"/>
        </p:style>
      </p:sp>
      <p:sp>
        <p:nvSpPr>
          <p:cNvPr id="1337" name="CustomShape 9"/>
          <p:cNvSpPr/>
          <p:nvPr/>
        </p:nvSpPr>
        <p:spPr>
          <a:xfrm>
            <a:off x="483120" y="494100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We solve for x, given a problem Ax=b</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ea typeface="DejaVu Sans"/>
              </a:rPr>
              <a:t>Ax=b                   LUx=b</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ea typeface="DejaVu Sans"/>
              </a:rPr>
              <a:t>Ux=(L</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)b             x = (U</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)(L</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b </a:t>
            </a:r>
            <a:endParaRPr lang="en-US" sz="2800" b="0" strike="noStrike" spc="-1">
              <a:latin typeface="Arial"/>
            </a:endParaRPr>
          </a:p>
        </p:txBody>
      </p:sp>
      <p:sp>
        <p:nvSpPr>
          <p:cNvPr id="1338" name="CustomShape 10"/>
          <p:cNvSpPr/>
          <p:nvPr/>
        </p:nvSpPr>
        <p:spPr>
          <a:xfrm>
            <a:off x="1492920" y="6372000"/>
            <a:ext cx="5848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8064A2"/>
                </a:solidFill>
                <a:latin typeface="Trebuchet MS"/>
                <a:ea typeface="DejaVu Sans"/>
              </a:rPr>
              <a:t>So we need to be able to do matrix multiplication</a:t>
            </a:r>
            <a:endParaRPr lang="en-US" sz="1800" b="0" strike="noStrike" spc="-1">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a:t>
            </a:r>
            <a:r>
              <a:rPr lang="en-US" sz="3200" b="1" strike="noStrike" spc="-1">
                <a:solidFill>
                  <a:srgbClr val="C0504D"/>
                </a:solidFill>
                <a:latin typeface="Courier New Bold"/>
              </a:rPr>
              <a:t> 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0.0f;</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46"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Matrix multiplication: sequential code</a:t>
            </a:r>
            <a:endParaRPr lang="en-US" sz="4400" b="0" strike="noStrike" spc="-1">
              <a:latin typeface="Arial"/>
            </a:endParaRPr>
          </a:p>
        </p:txBody>
      </p:sp>
      <p:sp>
        <p:nvSpPr>
          <p:cNvPr id="1347" name="CustomShape 3"/>
          <p:cNvSpPr/>
          <p:nvPr/>
        </p:nvSpPr>
        <p:spPr>
          <a:xfrm>
            <a:off x="356040" y="939960"/>
            <a:ext cx="782208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a:solidFill>
                  <a:srgbClr val="4F81BD"/>
                </a:solidFill>
                <a:latin typeface="Trebuchet MS"/>
                <a:ea typeface="DejaVu Sans"/>
              </a:rPr>
              <a:t>We calculate C=AB, where all three matrices are NxN</a:t>
            </a:r>
            <a:endParaRPr lang="en-US" sz="2000" b="0" strike="noStrike" spc="-1">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49" name="CustomShape 5"/>
          <p:cNvSpPr/>
          <p:nvPr/>
        </p:nvSpPr>
        <p:spPr>
          <a:xfrm>
            <a:off x="3540960" y="5356440"/>
            <a:ext cx="540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a:t>
            </a:r>
            <a:endParaRPr lang="en-US" sz="2400" b="0" strike="noStrike" spc="-1">
              <a:latin typeface="Arial"/>
            </a:endParaRPr>
          </a:p>
        </p:txBody>
      </p:sp>
      <p:sp>
        <p:nvSpPr>
          <p:cNvPr id="1350" name="CustomShape 6"/>
          <p:cNvSpPr/>
          <p:nvPr/>
        </p:nvSpPr>
        <p:spPr>
          <a:xfrm>
            <a:off x="5392080" y="5356440"/>
            <a:ext cx="162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x</a:t>
            </a:r>
            <a:endParaRPr lang="en-US" sz="2400" b="0" strike="noStrike" spc="-1">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2" name="CustomShape 8"/>
          <p:cNvSpPr/>
          <p:nvPr/>
        </p:nvSpPr>
        <p:spPr>
          <a:xfrm>
            <a:off x="4245120" y="51408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5" name="CustomShape 11"/>
          <p:cNvSpPr/>
          <p:nvPr/>
        </p:nvSpPr>
        <p:spPr>
          <a:xfrm>
            <a:off x="6140520" y="53949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8" name="CustomShape 14"/>
          <p:cNvSpPr/>
          <p:nvPr/>
        </p:nvSpPr>
        <p:spPr>
          <a:xfrm>
            <a:off x="2309400" y="52041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359" name="CustomShape 15"/>
          <p:cNvSpPr/>
          <p:nvPr/>
        </p:nvSpPr>
        <p:spPr>
          <a:xfrm>
            <a:off x="611640" y="6237360"/>
            <a:ext cx="811044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36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Serial C code on CPU (single core).</a:t>
            </a:r>
            <a:endParaRPr lang="en-US" sz="3200" b="0" strike="noStrike" spc="-1">
              <a:latin typeface="Arial"/>
            </a:endParaRPr>
          </a:p>
        </p:txBody>
      </p:sp>
      <p:graphicFrame>
        <p:nvGraphicFramePr>
          <p:cNvPr id="1362" name="Table 3"/>
          <p:cNvGraphicFramePr/>
          <p:nvPr/>
        </p:nvGraphicFramePr>
        <p:xfrm>
          <a:off x="611640" y="2637000"/>
          <a:ext cx="7920360" cy="109728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bl>
          </a:graphicData>
        </a:graphic>
      </p:graphicFrame>
      <p:sp>
        <p:nvSpPr>
          <p:cNvPr id="1363" name="CustomShape 4"/>
          <p:cNvSpPr/>
          <p:nvPr/>
        </p:nvSpPr>
        <p:spPr>
          <a:xfrm>
            <a:off x="1619640" y="4263480"/>
            <a:ext cx="56880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000000"/>
                </a:solidFill>
                <a:latin typeface="Trebuchet MS"/>
                <a:ea typeface="DejaVu Sans"/>
              </a:rPr>
              <a:t>Device is Intel® Xeon® CPU, E5649 @ 2.53GHz using the gcc compiler.</a:t>
            </a:r>
            <a:endParaRPr lang="en-US" sz="2000" b="0" strike="noStrike" spc="-1">
              <a:latin typeface="Arial"/>
            </a:endParaRPr>
          </a:p>
        </p:txBody>
      </p:sp>
      <p:sp>
        <p:nvSpPr>
          <p:cNvPr id="136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36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CPU用户的安装过程（旧版）</a:t>
            </a:r>
            <a:endParaRPr lang="en-US" sz="4400" b="0" strike="noStrike" spc="-1">
              <a:latin typeface="Arial"/>
            </a:endParaRPr>
          </a:p>
        </p:txBody>
      </p:sp>
      <p:sp>
        <p:nvSpPr>
          <p:cNvPr id="451" name="CustomShape 2"/>
          <p:cNvSpPr/>
          <p:nvPr/>
        </p:nvSpPr>
        <p:spPr>
          <a:xfrm>
            <a:off x="179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AMD 官网下载 AMD APP SDK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解压缩，命令大概是 </a:t>
            </a:r>
            <a:r>
              <a:rPr lang="en-US" sz="3200" b="1" strike="noStrike" spc="-1">
                <a:solidFill>
                  <a:srgbClr val="E46C0A"/>
                </a:solidFill>
                <a:latin typeface="Courier New Bold"/>
              </a:rPr>
              <a:t>tar -zxf file.tar.gz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./Install*.sh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创建库（library）和包含路径（include）的符号链接（symbolic link）</a:t>
            </a:r>
            <a:r>
              <a:rPr lang="en-US" sz="2400" b="1" strike="noStrike" spc="-1">
                <a:solidFill>
                  <a:srgbClr val="E46C0A"/>
                </a:solidFill>
                <a:latin typeface="Courier New Bold"/>
              </a:rPr>
              <a:t>sudo ln –s /opt/AMDAPP/lib/x86_64/* /usr/local/lib</a:t>
            </a:r>
            <a:endParaRPr lang="en-US" sz="2400" b="0" strike="noStrike" spc="-1">
              <a:latin typeface="Arial"/>
            </a:endParaRPr>
          </a:p>
          <a:p>
            <a:pPr marL="743040" lvl="1" indent="-285120">
              <a:lnSpc>
                <a:spcPct val="100000"/>
              </a:lnSpc>
              <a:spcBef>
                <a:spcPts val="479"/>
              </a:spcBef>
              <a:buClr>
                <a:srgbClr val="E46C0A"/>
              </a:buClr>
              <a:buFont typeface="Arial"/>
              <a:buChar char="–"/>
            </a:pPr>
            <a:r>
              <a:rPr lang="en-US" sz="2400" b="1" strike="noStrike" spc="-1">
                <a:solidFill>
                  <a:srgbClr val="E46C0A"/>
                </a:solidFill>
                <a:latin typeface="Courier New Bold"/>
              </a:rPr>
              <a:t>sudo ln –s /opt/AMDAPP/include/* /usr/local/include</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更新链接器路径（linker paths）</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ldconfig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重启然后运行 </a:t>
            </a:r>
            <a:r>
              <a:rPr lang="en-US" sz="3200" b="1" strike="noStrike" spc="-1">
                <a:solidFill>
                  <a:srgbClr val="E46C0A"/>
                </a:solidFill>
                <a:latin typeface="Courier New Bold"/>
              </a:rPr>
              <a:t>clinfo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你的 CPU 就应该被列出了</a:t>
            </a:r>
            <a:endParaRPr lang="en-US" sz="2800" b="0" strike="noStrike" spc="-1">
              <a:latin typeface="Arial"/>
            </a:endParaRPr>
          </a:p>
        </p:txBody>
      </p:sp>
      <p:sp>
        <p:nvSpPr>
          <p:cNvPr id="4" name="矩形 3">
            <a:extLst>
              <a:ext uri="{FF2B5EF4-FFF2-40B4-BE49-F238E27FC236}">
                <a16:creationId xmlns:a16="http://schemas.microsoft.com/office/drawing/2014/main" id="{6FC226C9-B8C1-4C13-929E-749283AAC958}"/>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Matrix multiplication: sequential code</a:t>
            </a:r>
            <a:endParaRPr lang="en-US" sz="4400" b="0" strike="noStrike" spc="-1">
              <a:latin typeface="Arial"/>
            </a:endParaRPr>
          </a:p>
        </p:txBody>
      </p:sp>
      <p:sp>
        <p:nvSpPr>
          <p:cNvPr id="1367" name="CustomShape 2"/>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mat_mul</a:t>
            </a:r>
            <a:r>
              <a:rPr lang="en-US" sz="2000" b="1" strike="noStrike" spc="-1">
                <a:solidFill>
                  <a:srgbClr val="000000"/>
                </a:solidFill>
                <a:latin typeface="Courier New"/>
              </a:rPr>
              <a:t>(</a:t>
            </a:r>
            <a:r>
              <a:rPr lang="en-US" sz="2000" b="1" strike="noStrike" spc="-1">
                <a:solidFill>
                  <a:srgbClr val="C0504D"/>
                </a:solidFill>
                <a:latin typeface="Courier New"/>
              </a:rPr>
              <a:t>int</a:t>
            </a:r>
            <a:r>
              <a:rPr lang="en-US" sz="2000" b="1" strike="noStrike" spc="-1">
                <a:solidFill>
                  <a:srgbClr val="000000"/>
                </a:solidFill>
                <a:latin typeface="Courier New"/>
              </a:rPr>
              <a:t> N, </a:t>
            </a:r>
            <a:r>
              <a:rPr lang="en-US" sz="2000" b="1" strike="noStrike" spc="-1">
                <a:solidFill>
                  <a:srgbClr val="C0504D"/>
                </a:solidFill>
                <a:latin typeface="Courier New"/>
              </a:rPr>
              <a:t>float</a:t>
            </a:r>
            <a:r>
              <a:rPr lang="en-US" sz="2000" b="1" strike="noStrike" spc="-1">
                <a:solidFill>
                  <a:srgbClr val="000000"/>
                </a:solidFill>
                <a:latin typeface="Courier New"/>
              </a:rPr>
              <a:t> *A, </a:t>
            </a:r>
            <a:r>
              <a:rPr lang="en-US" sz="2000" b="1" strike="noStrike" spc="-1">
                <a:solidFill>
                  <a:srgbClr val="C0504D"/>
                </a:solidFill>
                <a:latin typeface="Courier New"/>
              </a:rPr>
              <a:t>float</a:t>
            </a:r>
            <a:r>
              <a:rPr lang="en-US" sz="2000" b="1" strike="noStrike" spc="-1">
                <a:solidFill>
                  <a:srgbClr val="000000"/>
                </a:solidFill>
                <a:latin typeface="Courier New"/>
              </a:rPr>
              <a:t> *B,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p:txBody>
      </p:sp>
      <p:sp>
        <p:nvSpPr>
          <p:cNvPr id="1368" name="CustomShape 3"/>
          <p:cNvSpPr/>
          <p:nvPr/>
        </p:nvSpPr>
        <p:spPr>
          <a:xfrm>
            <a:off x="1144800" y="5940720"/>
            <a:ext cx="74577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b="0" strike="noStrike" spc="-1">
                <a:solidFill>
                  <a:srgbClr val="9BBB59"/>
                </a:solidFill>
                <a:latin typeface="Trebuchet MS"/>
                <a:ea typeface="DejaVu Sans"/>
              </a:rPr>
              <a:t>We turn this into an OpenCL kernel!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(1/2)</a:t>
            </a:r>
            <a:endParaRPr lang="en-US" sz="3200" b="0" strike="noStrike" spc="-1">
              <a:latin typeface="Arial"/>
            </a:endParaRPr>
          </a:p>
        </p:txBody>
      </p:sp>
      <p:sp>
        <p:nvSpPr>
          <p:cNvPr id="1370" name="CustomShape 2"/>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 </a:t>
            </a:r>
            <a:r>
              <a:rPr lang="en-US" sz="3200" b="1" strike="noStrike" spc="-1">
                <a:solidFill>
                  <a:srgbClr val="C0504D"/>
                </a:solidFill>
                <a:latin typeface="Courier New Bold"/>
              </a:rPr>
              <a:t>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__kernel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a:t>
            </a:r>
            <a:r>
              <a:rPr lang="en-US" sz="2000" b="1" strike="noStrike" spc="-1">
                <a:solidFill>
                  <a:srgbClr val="17375E"/>
                </a:solidFill>
                <a:latin typeface="Courier New Bold"/>
                <a:ea typeface="DejaVu Sans"/>
              </a:rPr>
              <a:t>mat_mul</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C0504D"/>
                </a:solidFill>
                <a:latin typeface="Courier New Bold"/>
                <a:ea typeface="DejaVu Sans"/>
              </a:rPr>
              <a:t> const int </a:t>
            </a:r>
            <a:r>
              <a:rPr lang="en-US" sz="2000" b="1" strike="noStrike" spc="-1">
                <a:solidFill>
                  <a:srgbClr val="000000"/>
                </a:solidFill>
                <a:latin typeface="Courier New Bold"/>
                <a:ea typeface="DejaVu Sans"/>
              </a:rPr>
              <a:t>N,</a:t>
            </a:r>
            <a:endParaRPr lang="en-US" sz="2000" b="0" strike="noStrike" spc="-1">
              <a:latin typeface="Arial"/>
            </a:endParaRPr>
          </a:p>
          <a:p>
            <a:pPr>
              <a:lnSpc>
                <a:spcPct val="100000"/>
              </a:lnSpc>
            </a:pP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*A,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*B,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*C)</a:t>
            </a:r>
            <a:endParaRPr lang="en-US" sz="2000" b="0" strike="noStrike" spc="-1">
              <a:latin typeface="Arial"/>
            </a:endParaRPr>
          </a:p>
        </p:txBody>
      </p:sp>
      <p:sp>
        <p:nvSpPr>
          <p:cNvPr id="1372" name="CustomShape 4"/>
          <p:cNvSpPr/>
          <p:nvPr/>
        </p:nvSpPr>
        <p:spPr>
          <a:xfrm>
            <a:off x="4356000" y="5085360"/>
            <a:ext cx="392976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C0504D"/>
                </a:solidFill>
                <a:latin typeface="Trebuchet MS"/>
                <a:ea typeface="DejaVu Sans"/>
              </a:rPr>
              <a:t>Mark as a kernel function and specify memory qualifiers</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additive="repl">
                                        <p:cTn id="7" dur="500"/>
                                        <p:tgtEl>
                                          <p:spTgt spid="1371"/>
                                        </p:tgtEl>
                                      </p:cBhvr>
                                    </p:animEffect>
                                    <p:anim calcmode="lin" valueType="num">
                                      <p:cBhvr additive="repl">
                                        <p:cTn id="8" dur="500" fill="hold"/>
                                        <p:tgtEl>
                                          <p:spTgt spid="1371"/>
                                        </p:tgtEl>
                                        <p:attrNameLst>
                                          <p:attrName>ppt_x</p:attrName>
                                        </p:attrNameLst>
                                      </p:cBhvr>
                                      <p:tavLst>
                                        <p:tav tm="0">
                                          <p:val>
                                            <p:strVal val="#ppt_x"/>
                                          </p:val>
                                        </p:tav>
                                        <p:tav tm="100000">
                                          <p:val>
                                            <p:strVal val="#ppt_x"/>
                                          </p:val>
                                        </p:tav>
                                      </p:tavLst>
                                    </p:anim>
                                    <p:anim calcmode="lin" valueType="num">
                                      <p:cBhvr additive="repl">
                                        <p:cTn id="9" dur="500" fill="hold"/>
                                        <p:tgtEl>
                                          <p:spTgt spid="1371"/>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4"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(2/2)</a:t>
            </a:r>
            <a:endParaRPr lang="en-US" sz="3200" b="0" strike="noStrike" spc="-1">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p:txBody>
      </p:sp>
      <p:sp>
        <p:nvSpPr>
          <p:cNvPr id="1376" name="CustomShape 4"/>
          <p:cNvSpPr/>
          <p:nvPr/>
        </p:nvSpPr>
        <p:spPr>
          <a:xfrm>
            <a:off x="5213520" y="5455080"/>
            <a:ext cx="392976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C0504D"/>
                </a:solidFill>
                <a:latin typeface="Trebuchet MS"/>
                <a:ea typeface="DejaVu Sans"/>
              </a:rPr>
              <a:t>Remove outer loops and set work-item co-ordinates</a:t>
            </a:r>
            <a:endParaRPr lang="en-US" sz="2000" b="0" strike="noStrike" spc="-1">
              <a:latin typeface="Arial"/>
            </a:endParaRPr>
          </a:p>
        </p:txBody>
      </p:sp>
      <p:sp>
        <p:nvSpPr>
          <p:cNvPr id="1377" name="CustomShape 5"/>
          <p:cNvSpPr/>
          <p:nvPr/>
        </p:nvSpPr>
        <p:spPr>
          <a:xfrm>
            <a:off x="467640" y="5298840"/>
            <a:ext cx="1655640" cy="6998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additive="repl">
                                        <p:cTn id="7" dur="500"/>
                                        <p:tgtEl>
                                          <p:spTgt spid="1375"/>
                                        </p:tgtEl>
                                      </p:cBhvr>
                                    </p:animEffect>
                                    <p:anim calcmode="lin" valueType="num">
                                      <p:cBhvr additive="repl">
                                        <p:cTn id="8" dur="500" fill="hold"/>
                                        <p:tgtEl>
                                          <p:spTgt spid="1375"/>
                                        </p:tgtEl>
                                        <p:attrNameLst>
                                          <p:attrName>ppt_x</p:attrName>
                                        </p:attrNameLst>
                                      </p:cBhvr>
                                      <p:tavLst>
                                        <p:tav tm="0">
                                          <p:val>
                                            <p:strVal val="#ppt_x"/>
                                          </p:val>
                                        </p:tav>
                                        <p:tav tm="100000">
                                          <p:val>
                                            <p:strVal val="#ppt_x"/>
                                          </p:val>
                                        </p:tav>
                                      </p:tavLst>
                                    </p:anim>
                                    <p:anim calcmode="lin" valueType="num">
                                      <p:cBhvr additive="repl">
                                        <p:cTn id="9" dur="500" fill="hold"/>
                                        <p:tgtEl>
                                          <p:spTgt spid="1375"/>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6"/>
                                        </p:tgtEl>
                                        <p:attrNameLst>
                                          <p:attrName>style.visibility</p:attrName>
                                        </p:attrNameLst>
                                      </p:cBhvr>
                                      <p:to>
                                        <p:strVal val="visible"/>
                                      </p:to>
                                    </p:set>
                                  </p:childTnLst>
                                </p:cTn>
                              </p:par>
                              <p:par>
                                <p:cTn id="12" presetID="42" presetClass="entr" fill="hold" nodeType="withEffect">
                                  <p:stCondLst>
                                    <p:cond delay="0"/>
                                  </p:stCondLst>
                                  <p:childTnLst>
                                    <p:set>
                                      <p:cBhvr>
                                        <p:cTn id="13" dur="1" fill="hold">
                                          <p:stCondLst>
                                            <p:cond delay="0"/>
                                          </p:stCondLst>
                                        </p:cTn>
                                        <p:tgtEl>
                                          <p:spTgt spid="1377"/>
                                        </p:tgtEl>
                                        <p:attrNameLst>
                                          <p:attrName>style.visibility</p:attrName>
                                        </p:attrNameLst>
                                      </p:cBhvr>
                                      <p:to>
                                        <p:strVal val="visible"/>
                                      </p:to>
                                    </p:set>
                                    <p:animEffect transition="in" filter="fade">
                                      <p:cBhvr additive="repl">
                                        <p:cTn id="14" dur="500"/>
                                        <p:tgtEl>
                                          <p:spTgt spid="1377"/>
                                        </p:tgtEl>
                                      </p:cBhvr>
                                    </p:animEffect>
                                    <p:anim calcmode="lin" valueType="num">
                                      <p:cBhvr additive="repl">
                                        <p:cTn id="15" dur="500" fill="hold"/>
                                        <p:tgtEl>
                                          <p:spTgt spid="1377"/>
                                        </p:tgtEl>
                                        <p:attrNameLst>
                                          <p:attrName>ppt_x</p:attrName>
                                        </p:attrNameLst>
                                      </p:cBhvr>
                                      <p:tavLst>
                                        <p:tav tm="0">
                                          <p:val>
                                            <p:strVal val="#ppt_x"/>
                                          </p:val>
                                        </p:tav>
                                        <p:tav tm="100000">
                                          <p:val>
                                            <p:strVal val="#ppt_x"/>
                                          </p:val>
                                        </p:tav>
                                      </p:tavLst>
                                    </p:anim>
                                    <p:anim calcmode="lin" valueType="num">
                                      <p:cBhvr additive="repl">
                                        <p:cTn id="16" dur="500" fill="hold"/>
                                        <p:tgtEl>
                                          <p:spTgt spid="13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i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j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9"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Bold"/>
              </a:rPr>
              <a:t>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p:txBody>
      </p:sp>
      <p:sp>
        <p:nvSpPr>
          <p:cNvPr id="1381"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improved</a:t>
            </a:r>
            <a:endParaRPr lang="en-US" sz="3200" b="0" strike="noStrike" spc="-1">
              <a:latin typeface="Arial"/>
            </a:endParaRPr>
          </a:p>
        </p:txBody>
      </p:sp>
      <p:sp>
        <p:nvSpPr>
          <p:cNvPr id="1382" name="CustomShape 3"/>
          <p:cNvSpPr/>
          <p:nvPr/>
        </p:nvSpPr>
        <p:spPr>
          <a:xfrm>
            <a:off x="3564000" y="1883880"/>
            <a:ext cx="55792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4F81BD"/>
                </a:solidFill>
                <a:latin typeface="Courier New Bold"/>
                <a:ea typeface="DejaVu Sans"/>
              </a:rPr>
              <a:t>for</a:t>
            </a:r>
            <a:r>
              <a:rPr lang="en-US" sz="2000" b="1" strike="noStrike" spc="-1">
                <a:solidFill>
                  <a:srgbClr val="000000"/>
                </a:solidFill>
                <a:latin typeface="Courier New Bold"/>
                <a:ea typeface="DejaVu Sans"/>
              </a:rPr>
              <a:t>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a:t>
            </a:r>
            <a:endParaRPr lang="en-US" sz="2000" b="0" strike="noStrike" spc="-1">
              <a:latin typeface="Arial"/>
            </a:endParaRPr>
          </a:p>
        </p:txBody>
      </p:sp>
      <p:sp>
        <p:nvSpPr>
          <p:cNvPr id="1383" name="CustomShape 4"/>
          <p:cNvSpPr/>
          <p:nvPr/>
        </p:nvSpPr>
        <p:spPr>
          <a:xfrm>
            <a:off x="1187640" y="908640"/>
            <a:ext cx="7056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0" strike="noStrike" spc="-1">
                <a:solidFill>
                  <a:srgbClr val="4F81BD"/>
                </a:solidFill>
                <a:latin typeface="Trebuchet MS"/>
                <a:ea typeface="DejaVu Sans"/>
              </a:rPr>
              <a:t>Rearrange and use a local scalar for intermediate C element values (a common optimization in Matrix Multiplication functions)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385" name="CustomShape 2"/>
          <p:cNvSpPr/>
          <p:nvPr/>
        </p:nvSpPr>
        <p:spPr>
          <a:xfrm>
            <a:off x="4714920" y="5792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386" name="CustomShape 3"/>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387" name="CustomShape 4"/>
          <p:cNvSpPr/>
          <p:nvPr/>
        </p:nvSpPr>
        <p:spPr>
          <a:xfrm>
            <a:off x="4314240" y="1549080"/>
            <a:ext cx="4859280" cy="444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Declare and initialize data</a:t>
            </a:r>
            <a:endParaRPr lang="en-US" sz="2000" b="0" strike="noStrike" spc="-1">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1" name="CustomShape 8"/>
          <p:cNvSpPr/>
          <p:nvPr/>
        </p:nvSpPr>
        <p:spPr>
          <a:xfrm>
            <a:off x="1115640" y="4573440"/>
            <a:ext cx="208764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Setup the platform and build program</a:t>
            </a:r>
            <a:endParaRPr lang="en-US" sz="2000" b="0" strike="noStrike" spc="-1">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Setup buffers and write A and B matrices to the device memory</a:t>
            </a:r>
            <a:endParaRPr lang="en-US" sz="2000" b="0" strike="noStrike" spc="-1">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Create the kernel functor</a:t>
            </a:r>
            <a:endParaRPr lang="en-US" sz="2000" b="0" strike="noStrike" spc="-1">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Run the kernel and collect results</a:t>
            </a:r>
            <a:endParaRPr lang="en-US" sz="2000" b="0" strike="noStrike" spc="-1">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4F81BD"/>
                </a:solidFill>
                <a:latin typeface="Trebuchet MS"/>
                <a:ea typeface="DejaVu Sans"/>
              </a:rPr>
              <a:t>Note: To use the default context/queue/device, skip this section and remove the references to context, queue and device.</a:t>
            </a:r>
            <a:endParaRPr lang="en-US" sz="1600" b="0" strike="noStrike" spc="-1">
              <a:latin typeface="Arial"/>
            </a:endParaRPr>
          </a:p>
        </p:txBody>
      </p:sp>
      <p:sp>
        <p:nvSpPr>
          <p:cNvPr id="1399" name="CustomShape 16"/>
          <p:cNvSpPr/>
          <p:nvPr/>
        </p:nvSpPr>
        <p:spPr>
          <a:xfrm flipH="1" flipV="1">
            <a:off x="898920" y="5952960"/>
            <a:ext cx="215280" cy="6429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additive="repl">
                                        <p:cTn id="7" dur="500"/>
                                        <p:tgtEl>
                                          <p:spTgt spid="1389"/>
                                        </p:tgtEl>
                                      </p:cBhvr>
                                    </p:animEffect>
                                  </p:childTnLst>
                                </p:cTn>
                              </p:par>
                              <p:par>
                                <p:cTn id="8" presetID="10" presetClass="entr" fill="hold" nodeType="withEffect">
                                  <p:stCondLst>
                                    <p:cond delay="0"/>
                                  </p:stCondLst>
                                  <p:childTnLst>
                                    <p:set>
                                      <p:cBhvr>
                                        <p:cTn id="9" dur="1" fill="hold">
                                          <p:stCondLst>
                                            <p:cond delay="0"/>
                                          </p:stCondLst>
                                        </p:cTn>
                                        <p:tgtEl>
                                          <p:spTgt spid="1388"/>
                                        </p:tgtEl>
                                        <p:attrNameLst>
                                          <p:attrName>style.visibility</p:attrName>
                                        </p:attrNameLst>
                                      </p:cBhvr>
                                      <p:to>
                                        <p:strVal val="visible"/>
                                      </p:to>
                                    </p:set>
                                    <p:animEffect transition="in" filter="fade">
                                      <p:cBhvr additive="repl">
                                        <p:cTn id="10" dur="500"/>
                                        <p:tgtEl>
                                          <p:spTgt spid="1388"/>
                                        </p:tgtEl>
                                      </p:cBhvr>
                                    </p:animEffect>
                                  </p:childTnLst>
                                </p:cTn>
                              </p:par>
                              <p:par>
                                <p:cTn id="11" presetID="10" presetClass="entr" fill="hold" nodeType="withEffect">
                                  <p:stCondLst>
                                    <p:cond delay="0"/>
                                  </p:stCondLst>
                                  <p:childTnLst>
                                    <p:set>
                                      <p:cBhvr>
                                        <p:cTn id="12" dur="1" fill="hold">
                                          <p:stCondLst>
                                            <p:cond delay="0"/>
                                          </p:stCondLst>
                                        </p:cTn>
                                        <p:tgtEl>
                                          <p:spTgt spid="1390"/>
                                        </p:tgtEl>
                                        <p:attrNameLst>
                                          <p:attrName>style.visibility</p:attrName>
                                        </p:attrNameLst>
                                      </p:cBhvr>
                                      <p:to>
                                        <p:strVal val="visible"/>
                                      </p:to>
                                    </p:set>
                                    <p:animEffect transition="in" filter="fade">
                                      <p:cBhvr additive="repl">
                                        <p:cTn id="13" dur="500"/>
                                        <p:tgtEl>
                                          <p:spTgt spid="1390"/>
                                        </p:tgtEl>
                                      </p:cBhvr>
                                    </p:animEffect>
                                  </p:childTnLst>
                                </p:cTn>
                              </p:par>
                              <p:par>
                                <p:cTn id="14" presetID="10" presetClass="entr" fill="hold" nodeType="withEffect">
                                  <p:stCondLst>
                                    <p:cond delay="0"/>
                                  </p:stCondLst>
                                  <p:childTnLst>
                                    <p:set>
                                      <p:cBhvr>
                                        <p:cTn id="15" dur="1" fill="hold">
                                          <p:stCondLst>
                                            <p:cond delay="0"/>
                                          </p:stCondLst>
                                        </p:cTn>
                                        <p:tgtEl>
                                          <p:spTgt spid="1391"/>
                                        </p:tgtEl>
                                        <p:attrNameLst>
                                          <p:attrName>style.visibility</p:attrName>
                                        </p:attrNameLst>
                                      </p:cBhvr>
                                      <p:to>
                                        <p:strVal val="visible"/>
                                      </p:to>
                                    </p:set>
                                    <p:animEffect transition="in" filter="fade">
                                      <p:cBhvr additive="repl">
                                        <p:cTn id="16" dur="500"/>
                                        <p:tgtEl>
                                          <p:spTgt spid="1391"/>
                                        </p:tgtEl>
                                      </p:cBhvr>
                                    </p:animEffect>
                                  </p:childTnLst>
                                </p:cTn>
                              </p:par>
                              <p:par>
                                <p:cTn id="17" presetID="10" presetClass="entr" fill="hold" nodeType="withEffect">
                                  <p:stCondLst>
                                    <p:cond delay="0"/>
                                  </p:stCondLst>
                                  <p:childTnLst>
                                    <p:set>
                                      <p:cBhvr>
                                        <p:cTn id="18" dur="1" fill="hold">
                                          <p:stCondLst>
                                            <p:cond delay="0"/>
                                          </p:stCondLst>
                                        </p:cTn>
                                        <p:tgtEl>
                                          <p:spTgt spid="1398"/>
                                        </p:tgtEl>
                                        <p:attrNameLst>
                                          <p:attrName>style.visibility</p:attrName>
                                        </p:attrNameLst>
                                      </p:cBhvr>
                                      <p:to>
                                        <p:strVal val="visible"/>
                                      </p:to>
                                    </p:set>
                                    <p:animEffect transition="in" filter="fade">
                                      <p:cBhvr additive="repl">
                                        <p:cTn id="19" dur="500"/>
                                        <p:tgtEl>
                                          <p:spTgt spid="1398"/>
                                        </p:tgtEl>
                                      </p:cBhvr>
                                    </p:animEffect>
                                  </p:childTnLst>
                                </p:cTn>
                              </p:par>
                              <p:par>
                                <p:cTn id="20" presetID="10" presetClass="entr" fill="hold" nodeType="withEffect">
                                  <p:stCondLst>
                                    <p:cond delay="0"/>
                                  </p:stCondLst>
                                  <p:childTnLst>
                                    <p:set>
                                      <p:cBhvr>
                                        <p:cTn id="21" dur="1" fill="hold">
                                          <p:stCondLst>
                                            <p:cond delay="0"/>
                                          </p:stCondLst>
                                        </p:cTn>
                                        <p:tgtEl>
                                          <p:spTgt spid="1392"/>
                                        </p:tgtEl>
                                        <p:attrNameLst>
                                          <p:attrName>style.visibility</p:attrName>
                                        </p:attrNameLst>
                                      </p:cBhvr>
                                      <p:to>
                                        <p:strVal val="visible"/>
                                      </p:to>
                                    </p:set>
                                    <p:animEffect transition="in" filter="fade">
                                      <p:cBhvr additive="repl">
                                        <p:cTn id="22" dur="500"/>
                                        <p:tgtEl>
                                          <p:spTgt spid="1392"/>
                                        </p:tgtEl>
                                      </p:cBhvr>
                                    </p:animEffect>
                                  </p:childTnLst>
                                </p:cTn>
                              </p:par>
                              <p:par>
                                <p:cTn id="23" presetID="10" presetClass="entr" fill="hold" nodeType="withEffect">
                                  <p:stCondLst>
                                    <p:cond delay="0"/>
                                  </p:stCondLst>
                                  <p:childTnLst>
                                    <p:set>
                                      <p:cBhvr>
                                        <p:cTn id="24" dur="1" fill="hold">
                                          <p:stCondLst>
                                            <p:cond delay="0"/>
                                          </p:stCondLst>
                                        </p:cTn>
                                        <p:tgtEl>
                                          <p:spTgt spid="1393"/>
                                        </p:tgtEl>
                                        <p:attrNameLst>
                                          <p:attrName>style.visibility</p:attrName>
                                        </p:attrNameLst>
                                      </p:cBhvr>
                                      <p:to>
                                        <p:strVal val="visible"/>
                                      </p:to>
                                    </p:set>
                                    <p:animEffect transition="in" filter="fade">
                                      <p:cBhvr additive="repl">
                                        <p:cTn id="25" dur="500"/>
                                        <p:tgtEl>
                                          <p:spTgt spid="1393"/>
                                        </p:tgtEl>
                                      </p:cBhvr>
                                    </p:animEffect>
                                  </p:childTnLst>
                                </p:cTn>
                              </p:par>
                              <p:par>
                                <p:cTn id="26" presetID="10" presetClass="entr" fill="hold" nodeType="withEffect">
                                  <p:stCondLst>
                                    <p:cond delay="0"/>
                                  </p:stCondLst>
                                  <p:childTnLst>
                                    <p:set>
                                      <p:cBhvr>
                                        <p:cTn id="27" dur="1" fill="hold">
                                          <p:stCondLst>
                                            <p:cond delay="0"/>
                                          </p:stCondLst>
                                        </p:cTn>
                                        <p:tgtEl>
                                          <p:spTgt spid="1394"/>
                                        </p:tgtEl>
                                        <p:attrNameLst>
                                          <p:attrName>style.visibility</p:attrName>
                                        </p:attrNameLst>
                                      </p:cBhvr>
                                      <p:to>
                                        <p:strVal val="visible"/>
                                      </p:to>
                                    </p:set>
                                    <p:animEffect transition="in" filter="fade">
                                      <p:cBhvr additive="repl">
                                        <p:cTn id="28" dur="500"/>
                                        <p:tgtEl>
                                          <p:spTgt spid="1394"/>
                                        </p:tgtEl>
                                      </p:cBhvr>
                                    </p:animEffect>
                                  </p:childTnLst>
                                </p:cTn>
                              </p:par>
                              <p:par>
                                <p:cTn id="29" presetID="10" presetClass="entr" fill="hold" nodeType="withEffect">
                                  <p:stCondLst>
                                    <p:cond delay="0"/>
                                  </p:stCondLst>
                                  <p:childTnLst>
                                    <p:set>
                                      <p:cBhvr>
                                        <p:cTn id="30" dur="1" fill="hold">
                                          <p:stCondLst>
                                            <p:cond delay="0"/>
                                          </p:stCondLst>
                                        </p:cTn>
                                        <p:tgtEl>
                                          <p:spTgt spid="1396"/>
                                        </p:tgtEl>
                                        <p:attrNameLst>
                                          <p:attrName>style.visibility</p:attrName>
                                        </p:attrNameLst>
                                      </p:cBhvr>
                                      <p:to>
                                        <p:strVal val="visible"/>
                                      </p:to>
                                    </p:set>
                                    <p:animEffect transition="in" filter="fade">
                                      <p:cBhvr additive="repl">
                                        <p:cTn id="31" dur="500"/>
                                        <p:tgtEl>
                                          <p:spTgt spid="1396"/>
                                        </p:tgtEl>
                                      </p:cBhvr>
                                    </p:animEffect>
                                  </p:childTnLst>
                                </p:cTn>
                              </p:par>
                              <p:par>
                                <p:cTn id="32" presetID="10" presetClass="entr" fill="hold"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additive="repl">
                                        <p:cTn id="34" dur="500"/>
                                        <p:tgtEl>
                                          <p:spTgt spid="1395"/>
                                        </p:tgtEl>
                                      </p:cBhvr>
                                    </p:animEffect>
                                  </p:childTnLst>
                                </p:cTn>
                              </p:par>
                              <p:par>
                                <p:cTn id="35" presetID="10" presetClass="entr" fill="hold" nodeType="withEffect">
                                  <p:stCondLst>
                                    <p:cond delay="0"/>
                                  </p:stCondLst>
                                  <p:childTnLst>
                                    <p:set>
                                      <p:cBhvr>
                                        <p:cTn id="36" dur="1" fill="hold">
                                          <p:stCondLst>
                                            <p:cond delay="0"/>
                                          </p:stCondLst>
                                        </p:cTn>
                                        <p:tgtEl>
                                          <p:spTgt spid="1397"/>
                                        </p:tgtEl>
                                        <p:attrNameLst>
                                          <p:attrName>style.visibility</p:attrName>
                                        </p:attrNameLst>
                                      </p:cBhvr>
                                      <p:to>
                                        <p:strVal val="visible"/>
                                      </p:to>
                                    </p:set>
                                    <p:animEffect transition="in" filter="fade">
                                      <p:cBhvr additive="repl">
                                        <p:cTn id="37" dur="500"/>
                                        <p:tgtEl>
                                          <p:spTgt spid="1397"/>
                                        </p:tgtEl>
                                      </p:cBhvr>
                                    </p:animEffect>
                                  </p:childTnLst>
                                </p:cTn>
                              </p:par>
                              <p:par>
                                <p:cTn id="38" presetID="10" presetClass="entr" fill="hold" nodeType="withEffect">
                                  <p:stCondLst>
                                    <p:cond delay="0"/>
                                  </p:stCondLst>
                                  <p:childTnLst>
                                    <p:set>
                                      <p:cBhvr>
                                        <p:cTn id="39" dur="1" fill="hold">
                                          <p:stCondLst>
                                            <p:cond delay="0"/>
                                          </p:stCondLst>
                                        </p:cTn>
                                        <p:tgtEl>
                                          <p:spTgt spid="1399"/>
                                        </p:tgtEl>
                                        <p:attrNameLst>
                                          <p:attrName>style.visibility</p:attrName>
                                        </p:attrNameLst>
                                      </p:cBhvr>
                                      <p:to>
                                        <p:strVal val="visible"/>
                                      </p:to>
                                    </p:set>
                                    <p:animEffect transition="in" filter="fade">
                                      <p:cBhvr additive="repl">
                                        <p:cTn id="40" dur="500"/>
                                        <p:tgtEl>
                                          <p:spTgt spid="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40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402" name="Table 3"/>
          <p:cNvGraphicFramePr/>
          <p:nvPr/>
        </p:nvGraphicFramePr>
        <p:xfrm>
          <a:off x="611640" y="2637000"/>
          <a:ext cx="7920360" cy="14630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1403" name="CustomShape 4"/>
          <p:cNvSpPr/>
          <p:nvPr/>
        </p:nvSpPr>
        <p:spPr>
          <a:xfrm>
            <a:off x="0" y="464436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40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40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6: Matrix Multiplication</a:t>
            </a:r>
            <a:endParaRPr lang="en-US" sz="3600" b="0" strike="noStrike" spc="-1">
              <a:latin typeface="Arial"/>
            </a:endParaRPr>
          </a:p>
        </p:txBody>
      </p:sp>
      <p:sp>
        <p:nvSpPr>
          <p:cNvPr id="1407"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write your first complete OpenCL kernel “from scratch”</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multiply a pair of matrices</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Start with the provided matrix multiplication OpenCL host program including the function to generate matrices and test results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Create a kernel to do the multiplication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Modify the provided OpenCL host program to use your kernel</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Verify the results</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 message to standard output verifying that the chain of vector additions produced the correct result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Report the runtime and the MFLOPS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pPr>
            <a:r>
              <a:rPr lang="en-US" sz="4000" b="1" strike="noStrike" cap="all" spc="-1">
                <a:solidFill>
                  <a:srgbClr val="000000"/>
                </a:solidFill>
                <a:latin typeface="Trebuchet MS"/>
              </a:rPr>
              <a:t>Understanding the OpenCL memory hierarchy</a:t>
            </a:r>
            <a:br/>
            <a:endParaRPr lang="en-US" sz="4000" b="0" strike="noStrike" spc="-1">
              <a:latin typeface="Arial"/>
            </a:endParaRPr>
          </a:p>
        </p:txBody>
      </p:sp>
      <p:sp>
        <p:nvSpPr>
          <p:cNvPr id="140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6</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411" name="CustomShape 2"/>
          <p:cNvSpPr/>
          <p:nvPr/>
        </p:nvSpPr>
        <p:spPr>
          <a:xfrm>
            <a:off x="179640" y="836640"/>
            <a:ext cx="8784360" cy="302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MM cost determined by FLOPS and memory movement:</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2*n</a:t>
            </a:r>
            <a:r>
              <a:rPr lang="en-US" sz="2400" b="0" strike="noStrike" spc="-1" baseline="30000">
                <a:solidFill>
                  <a:srgbClr val="000000"/>
                </a:solidFill>
                <a:latin typeface="Trebuchet MS"/>
              </a:rPr>
              <a:t>3</a:t>
            </a:r>
            <a:r>
              <a:rPr lang="en-US" sz="2400" b="0" strike="noStrike" spc="-1">
                <a:solidFill>
                  <a:srgbClr val="000000"/>
                </a:solidFill>
                <a:latin typeface="Trebuchet MS"/>
              </a:rPr>
              <a:t> = O(n</a:t>
            </a:r>
            <a:r>
              <a:rPr lang="en-US" sz="2400" b="0" strike="noStrike" spc="-1" baseline="30000">
                <a:solidFill>
                  <a:srgbClr val="000000"/>
                </a:solidFill>
                <a:latin typeface="Trebuchet MS"/>
              </a:rPr>
              <a:t>3</a:t>
            </a:r>
            <a:r>
              <a:rPr lang="en-US" sz="2400" b="0" strike="noStrike" spc="-1">
                <a:solidFill>
                  <a:srgbClr val="000000"/>
                </a:solidFill>
                <a:latin typeface="Trebuchet MS"/>
              </a:rPr>
              <a:t>) FLOPS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Operates on 3*n</a:t>
            </a:r>
            <a:r>
              <a:rPr lang="en-US" sz="2400" b="0" strike="noStrike" spc="-1" baseline="30000">
                <a:solidFill>
                  <a:srgbClr val="000000"/>
                </a:solidFill>
                <a:latin typeface="Trebuchet MS"/>
              </a:rPr>
              <a:t>2</a:t>
            </a:r>
            <a:r>
              <a:rPr lang="en-US" sz="2400" b="0" strike="noStrike" spc="-1">
                <a:solidFill>
                  <a:srgbClr val="000000"/>
                </a:solidFill>
                <a:latin typeface="Trebuchet MS"/>
              </a:rPr>
              <a:t> = O(n</a:t>
            </a:r>
            <a:r>
              <a:rPr lang="en-US" sz="2400" b="0" strike="noStrike" spc="-1" baseline="30000">
                <a:solidFill>
                  <a:srgbClr val="000000"/>
                </a:solidFill>
                <a:latin typeface="Trebuchet MS"/>
              </a:rPr>
              <a:t>2</a:t>
            </a:r>
            <a:r>
              <a:rPr lang="en-US" sz="2400" b="0" strike="noStrike" spc="-1">
                <a:solidFill>
                  <a:srgbClr val="000000"/>
                </a:solidFill>
                <a:latin typeface="Trebuchet MS"/>
              </a:rPr>
              <a:t>) numbers</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To optimize matrix multiplication, we must ensure that for every memory access we execute as many FLOPS as possible.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Outer product algorithms are faster, but for pedagogical reasons, let’s stick to the simple dot-product algorithm.</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1412" name="CustomShape 3"/>
          <p:cNvSpPr/>
          <p:nvPr/>
        </p:nvSpPr>
        <p:spPr>
          <a:xfrm>
            <a:off x="179640" y="5949360"/>
            <a:ext cx="88563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en-US" sz="1800" b="0" strike="noStrike" spc="-1">
                <a:solidFill>
                  <a:srgbClr val="000000"/>
                </a:solidFill>
                <a:latin typeface="Trebuchet MS"/>
                <a:ea typeface="DejaVu Sans"/>
              </a:rPr>
              <a:t>We will work with work-item/work-group sizes and the memory model to optimize matrix multiplication</a:t>
            </a:r>
            <a:endParaRPr lang="en-US" sz="1800" b="0" strike="noStrike" spc="-1">
              <a:latin typeface="Arial"/>
            </a:endParaRPr>
          </a:p>
          <a:p>
            <a:pPr>
              <a:lnSpc>
                <a:spcPct val="100000"/>
              </a:lnSpc>
            </a:pPr>
            <a:endParaRPr lang="en-US" sz="1800" b="0" strike="noStrike" spc="-1">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4" name="CustomShape 5"/>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415" name="CustomShape 6"/>
          <p:cNvSpPr/>
          <p:nvPr/>
        </p:nvSpPr>
        <p:spPr>
          <a:xfrm>
            <a:off x="46573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17" name="CustomShape 8"/>
          <p:cNvSpPr/>
          <p:nvPr/>
        </p:nvSpPr>
        <p:spPr>
          <a:xfrm>
            <a:off x="35103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0" name="CustomShape 11"/>
          <p:cNvSpPr/>
          <p:nvPr/>
        </p:nvSpPr>
        <p:spPr>
          <a:xfrm>
            <a:off x="54057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3" name="CustomShape 14"/>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424" name="CustomShape 15"/>
          <p:cNvSpPr/>
          <p:nvPr/>
        </p:nvSpPr>
        <p:spPr>
          <a:xfrm>
            <a:off x="611640" y="548028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0"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19586</TotalTime>
  <Words>25343</Words>
  <Application>Microsoft Office PowerPoint</Application>
  <PresentationFormat>全屏显示(4:3)</PresentationFormat>
  <Paragraphs>3689</Paragraphs>
  <Slides>275</Slides>
  <Notes>15</Notes>
  <HiddenSlides>0</HiddenSlides>
  <MMClips>0</MMClips>
  <ScaleCrop>false</ScaleCrop>
  <HeadingPairs>
    <vt:vector size="6" baseType="variant">
      <vt:variant>
        <vt:lpstr>已用的字体</vt:lpstr>
      </vt:variant>
      <vt:variant>
        <vt:i4>12</vt:i4>
      </vt:variant>
      <vt:variant>
        <vt:lpstr>主题</vt:lpstr>
      </vt:variant>
      <vt:variant>
        <vt:i4>11</vt:i4>
      </vt:variant>
      <vt:variant>
        <vt:lpstr>幻灯片标题</vt:lpstr>
      </vt:variant>
      <vt:variant>
        <vt:i4>275</vt:i4>
      </vt:variant>
    </vt:vector>
  </HeadingPairs>
  <TitlesOfParts>
    <vt:vector size="298" baseType="lpstr">
      <vt:lpstr>Letter Gothic Std</vt:lpstr>
      <vt:lpstr>Menlo</vt:lpstr>
      <vt:lpstr>Myriad Set Text</vt:lpstr>
      <vt:lpstr>Arial</vt:lpstr>
      <vt:lpstr>Arial Black</vt:lpstr>
      <vt:lpstr>Arial Narrow</vt:lpstr>
      <vt:lpstr>Courier New</vt:lpstr>
      <vt:lpstr>Courier New Bold</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Deakin;Simon McIntosh-Smith</dc:creator>
  <dc:description/>
  <cp:lastModifiedBy>Jane Fred</cp:lastModifiedBy>
  <cp:revision>1108</cp:revision>
  <dcterms:created xsi:type="dcterms:W3CDTF">2013-06-29T14:06:29Z</dcterms:created>
  <dcterms:modified xsi:type="dcterms:W3CDTF">2019-07-30T09:15:13Z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275</vt:i4>
  </property>
</Properties>
</file>